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>
              <a:alpha val="0"/>
            </a:srgb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>
              <a:alpha val="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gif>
</file>

<file path=ppt/media/image26.tif>
</file>

<file path=ppt/media/image27.jpe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png>
</file>

<file path=ppt/media/image5.png>
</file>

<file path=ppt/media/image50.png>
</file>

<file path=ppt/media/image51.jpeg>
</file>

<file path=ppt/media/image52.jpeg>
</file>

<file path=ppt/media/image53.jpeg>
</file>

<file path=ppt/media/image54.jpeg>
</file>

<file path=ppt/media/image55.jpeg>
</file>

<file path=ppt/media/image56.png>
</file>

<file path=ppt/media/image57.jpeg>
</file>

<file path=ppt/media/image58.jpeg>
</file>

<file path=ppt/media/image59.png>
</file>

<file path=ppt/media/image6.png>
</file>

<file path=ppt/media/image60.jpeg>
</file>

<file path=ppt/media/image61.jpeg>
</file>

<file path=ppt/media/image62.png>
</file>

<file path=ppt/media/image63.jpeg>
</file>

<file path=ppt/media/image64.png>
</file>

<file path=ppt/media/image65.jpeg>
</file>

<file path=ppt/media/image66.jpeg>
</file>

<file path=ppt/media/image67.jpeg>
</file>

<file path=ppt/media/image68.jpeg>
</file>

<file path=ppt/media/image69.jpeg>
</file>

<file path=ppt/media/image7.png>
</file>

<file path=ppt/media/image70.jpeg>
</file>

<file path=ppt/media/image71.png>
</file>

<file path=ppt/media/image72.jpeg>
</file>

<file path=ppt/media/image73.jpeg>
</file>

<file path=ppt/media/image74.png>
</file>

<file path=ppt/media/image75.png>
</file>

<file path=ppt/media/image76.png>
</file>

<file path=ppt/media/image77.jpe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24000" y="1322961"/>
            <a:ext cx="9144000" cy="2187002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30000"/>
              </a:lnSpc>
              <a:defRPr sz="6000" b="0"/>
            </a:lvl1pPr>
          </a:lstStyle>
          <a:p>
            <a:r>
              <a:t>Текст заголовка</a:t>
            </a:r>
          </a:p>
        </p:txBody>
      </p:sp>
      <p:sp>
        <p:nvSpPr>
          <p:cNvPr id="1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algn="ctr">
              <a:defRPr sz="2400"/>
            </a:lvl1pPr>
            <a:lvl2pPr marL="228600" indent="304800" algn="ctr">
              <a:buSzTx/>
              <a:buNone/>
              <a:defRPr sz="2400"/>
            </a:lvl2pPr>
            <a:lvl3pPr marL="228600" indent="787400" algn="ctr">
              <a:buSzTx/>
              <a:buNone/>
              <a:defRPr sz="2400"/>
            </a:lvl3pPr>
            <a:lvl4pPr marL="228600" indent="1257300" algn="ctr">
              <a:buSzTx/>
              <a:buNone/>
              <a:defRPr sz="2400"/>
            </a:lvl4pPr>
            <a:lvl5pPr marL="228600" indent="1714500" algn="ctr">
              <a:buSzTx/>
              <a:buNone/>
              <a:defRPr sz="2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838200" y="551542"/>
            <a:ext cx="10515600" cy="555897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71550" indent="-400050">
              <a:defRPr>
                <a:solidFill>
                  <a:srgbClr val="000000"/>
                </a:solidFill>
              </a:defRPr>
            </a:lvl2pPr>
            <a:lvl3pPr marL="1508760" indent="-480060"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5699" tIns="45699" rIns="45699" bIns="45699"/>
          <a:lstStyle/>
          <a:p>
            <a:r>
              <a:t>Текст заголовка</a:t>
            </a:r>
          </a:p>
        </p:txBody>
      </p:sp>
      <p:sp>
        <p:nvSpPr>
          <p:cNvPr id="103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45699" tIns="45699" rIns="45699" bIns="45699"/>
          <a:lstStyle>
            <a:lvl1pPr marL="0" indent="228600"/>
            <a:lvl3pPr marL="1513838" indent="-497838"/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095219" y="6414781"/>
            <a:ext cx="258582" cy="248263"/>
          </a:xfrm>
          <a:prstGeom prst="rect">
            <a:avLst/>
          </a:prstGeom>
        </p:spPr>
        <p:txBody>
          <a:bodyPr lIns="45699" tIns="45699" rIns="45699" bIns="456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21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831850" y="3750945"/>
            <a:ext cx="9843135" cy="811531"/>
          </a:xfrm>
          <a:prstGeom prst="rect">
            <a:avLst/>
          </a:prstGeom>
        </p:spPr>
        <p:txBody>
          <a:bodyPr anchor="b"/>
          <a:lstStyle>
            <a:lvl1pPr>
              <a:defRPr sz="6000" b="0"/>
            </a:lvl1pPr>
          </a:lstStyle>
          <a:p>
            <a:r>
              <a:t>Текст заголовка</a:t>
            </a:r>
          </a:p>
        </p:txBody>
      </p:sp>
      <p:sp>
        <p:nvSpPr>
          <p:cNvPr id="3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610027"/>
            <a:ext cx="7321550" cy="64755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7F7F7F"/>
                </a:solidFill>
              </a:defRPr>
            </a:lvl1pPr>
            <a:lvl2pPr marL="228600" indent="457200">
              <a:buSzTx/>
              <a:buNone/>
              <a:defRPr sz="2400">
                <a:solidFill>
                  <a:srgbClr val="7F7F7F"/>
                </a:solidFill>
              </a:defRPr>
            </a:lvl2pPr>
            <a:lvl3pPr marL="228600" indent="914400">
              <a:buSzTx/>
              <a:buNone/>
              <a:defRPr sz="2400">
                <a:solidFill>
                  <a:srgbClr val="7F7F7F"/>
                </a:solidFill>
              </a:defRPr>
            </a:lvl3pPr>
            <a:lvl4pPr marL="228600" indent="1371600">
              <a:buSzTx/>
              <a:buNone/>
              <a:defRPr sz="2400">
                <a:solidFill>
                  <a:srgbClr val="7F7F7F"/>
                </a:solidFill>
              </a:defRPr>
            </a:lvl4pPr>
            <a:lvl5pPr marL="228600" indent="1828800">
              <a:buSzTx/>
              <a:buNone/>
              <a:defRPr sz="2400">
                <a:solidFill>
                  <a:srgbClr val="7F7F7F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t>Текст заголовка</a:t>
            </a:r>
          </a:p>
        </p:txBody>
      </p:sp>
      <p:sp>
        <p:nvSpPr>
          <p:cNvPr id="39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6477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</a:lvl1pPr>
            <a:lvl2pPr>
              <a:lnSpc>
                <a:spcPct val="150000"/>
              </a:lnSpc>
            </a:lvl2pPr>
            <a:lvl3pPr>
              <a:lnSpc>
                <a:spcPct val="150000"/>
              </a:lnSpc>
            </a:lvl3pPr>
            <a:lvl4pPr>
              <a:lnSpc>
                <a:spcPct val="150000"/>
              </a:lnSpc>
            </a:lvl4pPr>
            <a:lvl5pPr>
              <a:lnSpc>
                <a:spcPct val="150000"/>
              </a:lnSpc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0" name="Google Shape;36;p5"/>
          <p:cNvSpPr txBox="1">
            <a:spLocks noGrp="1"/>
          </p:cNvSpPr>
          <p:nvPr>
            <p:ph type="body" sz="half" idx="21"/>
          </p:nvPr>
        </p:nvSpPr>
        <p:spPr>
          <a:xfrm>
            <a:off x="59817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4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t>Текст заголовка</a:t>
            </a:r>
          </a:p>
        </p:txBody>
      </p:sp>
      <p:sp>
        <p:nvSpPr>
          <p:cNvPr id="49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744960"/>
            <a:ext cx="5157789" cy="823913"/>
          </a:xfrm>
          <a:prstGeom prst="rect">
            <a:avLst/>
          </a:prstGeom>
        </p:spPr>
        <p:txBody>
          <a:bodyPr anchor="b"/>
          <a:lstStyle>
            <a:lvl1pPr>
              <a:defRPr sz="2400" b="1">
                <a:solidFill>
                  <a:srgbClr val="000000"/>
                </a:solidFill>
              </a:defRPr>
            </a:lvl1pPr>
            <a:lvl2pPr marL="228600" indent="457200">
              <a:buSzTx/>
              <a:buNone/>
              <a:defRPr sz="2400" b="1">
                <a:solidFill>
                  <a:srgbClr val="000000"/>
                </a:solidFill>
              </a:defRPr>
            </a:lvl2pPr>
            <a:lvl3pPr marL="228600" indent="914400">
              <a:buSzTx/>
              <a:buNone/>
              <a:defRPr sz="2400" b="1">
                <a:solidFill>
                  <a:srgbClr val="000000"/>
                </a:solidFill>
              </a:defRPr>
            </a:lvl3pPr>
            <a:lvl4pPr marL="228600" indent="1371600">
              <a:buSzTx/>
              <a:buNone/>
              <a:defRPr sz="2400" b="1">
                <a:solidFill>
                  <a:srgbClr val="000000"/>
                </a:solidFill>
              </a:defRPr>
            </a:lvl4pPr>
            <a:lvl5pPr marL="228600" indent="1828800">
              <a:buSzTx/>
              <a:buNone/>
              <a:defRPr sz="2400" b="1">
                <a:solidFill>
                  <a:srgbClr val="00000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0" name="Google Shape;43;p6"/>
          <p:cNvSpPr txBox="1">
            <a:spLocks noGrp="1"/>
          </p:cNvSpPr>
          <p:nvPr>
            <p:ph type="body" sz="half" idx="21"/>
          </p:nvPr>
        </p:nvSpPr>
        <p:spPr>
          <a:xfrm>
            <a:off x="839787" y="2615608"/>
            <a:ext cx="5157788" cy="3574055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" name="Google Shape;44;p6"/>
          <p:cNvSpPr txBox="1">
            <a:spLocks noGrp="1"/>
          </p:cNvSpPr>
          <p:nvPr>
            <p:ph type="body" sz="quarter" idx="22"/>
          </p:nvPr>
        </p:nvSpPr>
        <p:spPr>
          <a:xfrm>
            <a:off x="6172200" y="1744960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>
              <a:defRPr sz="24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" name="Google Shape;45;p6"/>
          <p:cNvSpPr txBox="1">
            <a:spLocks noGrp="1"/>
          </p:cNvSpPr>
          <p:nvPr>
            <p:ph type="body" sz="half" idx="23"/>
          </p:nvPr>
        </p:nvSpPr>
        <p:spPr>
          <a:xfrm>
            <a:off x="6172200" y="2615608"/>
            <a:ext cx="5183188" cy="3574055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838200" y="2766218"/>
            <a:ext cx="10515600" cy="1325564"/>
          </a:xfrm>
          <a:prstGeom prst="rect">
            <a:avLst/>
          </a:prstGeom>
        </p:spPr>
        <p:txBody>
          <a:bodyPr/>
          <a:lstStyle>
            <a:lvl1pPr algn="ctr">
              <a:defRPr b="0"/>
            </a:lvl1pPr>
          </a:lstStyle>
          <a:p>
            <a:r>
              <a:t>Текст заголовка</a:t>
            </a:r>
          </a:p>
        </p:txBody>
      </p:sp>
      <p:sp>
        <p:nvSpPr>
          <p:cNvPr id="6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747" y="127000"/>
            <a:ext cx="4165201" cy="1600200"/>
          </a:xfrm>
          <a:prstGeom prst="rect">
            <a:avLst/>
          </a:prstGeom>
        </p:spPr>
        <p:txBody>
          <a:bodyPr/>
          <a:lstStyle>
            <a:lvl1pPr>
              <a:defRPr sz="3200" b="0"/>
            </a:lvl1pPr>
          </a:lstStyle>
          <a:p>
            <a:r>
              <a:t>Текст заголовка</a:t>
            </a:r>
          </a:p>
        </p:txBody>
      </p:sp>
      <p:sp>
        <p:nvSpPr>
          <p:cNvPr id="76" name="Google Shape;60;p9"/>
          <p:cNvSpPr>
            <a:spLocks noGrp="1"/>
          </p:cNvSpPr>
          <p:nvPr>
            <p:ph type="pic" sz="half" idx="21"/>
          </p:nvPr>
        </p:nvSpPr>
        <p:spPr>
          <a:xfrm>
            <a:off x="5183999" y="766353"/>
            <a:ext cx="5817376" cy="509444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7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51826" y="2057400"/>
            <a:ext cx="4165202" cy="3811588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1600">
                <a:solidFill>
                  <a:srgbClr val="000000"/>
                </a:solidFill>
              </a:defRPr>
            </a:lvl1pPr>
            <a:lvl2pPr marL="228600" indent="457200">
              <a:lnSpc>
                <a:spcPct val="150000"/>
              </a:lnSpc>
              <a:buSzTx/>
              <a:buNone/>
              <a:defRPr sz="1600">
                <a:solidFill>
                  <a:srgbClr val="000000"/>
                </a:solidFill>
              </a:defRPr>
            </a:lvl2pPr>
            <a:lvl3pPr marL="228600" indent="914400">
              <a:lnSpc>
                <a:spcPct val="150000"/>
              </a:lnSpc>
              <a:buSzTx/>
              <a:buNone/>
              <a:defRPr sz="1600">
                <a:solidFill>
                  <a:srgbClr val="000000"/>
                </a:solidFill>
              </a:defRPr>
            </a:lvl3pPr>
            <a:lvl4pPr marL="228600" indent="1371600">
              <a:lnSpc>
                <a:spcPct val="150000"/>
              </a:lnSpc>
              <a:buSzTx/>
              <a:buNone/>
              <a:defRPr sz="1600">
                <a:solidFill>
                  <a:srgbClr val="000000"/>
                </a:solidFill>
              </a:defRPr>
            </a:lvl4pPr>
            <a:lvl5pPr marL="228600" indent="1828800">
              <a:lnSpc>
                <a:spcPct val="150000"/>
              </a:lnSpc>
              <a:buSzTx/>
              <a:buNone/>
              <a:defRPr sz="1600">
                <a:solidFill>
                  <a:srgbClr val="00000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Текст заголовка"/>
          <p:cNvSpPr txBox="1">
            <a:spLocks noGrp="1"/>
          </p:cNvSpPr>
          <p:nvPr>
            <p:ph type="title"/>
          </p:nvPr>
        </p:nvSpPr>
        <p:spPr>
          <a:xfrm rot="5400000">
            <a:off x="7683223" y="2506385"/>
            <a:ext cx="5811839" cy="1529317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t>Текст заголовка</a:t>
            </a:r>
          </a:p>
        </p:txBody>
      </p:sp>
      <p:sp>
        <p:nvSpPr>
          <p:cNvPr id="86" name="Уровень текста 1…"/>
          <p:cNvSpPr txBox="1">
            <a:spLocks noGrp="1"/>
          </p:cNvSpPr>
          <p:nvPr>
            <p:ph type="body" idx="1"/>
          </p:nvPr>
        </p:nvSpPr>
        <p:spPr>
          <a:xfrm rot="5400000">
            <a:off x="2372260" y="-1168936"/>
            <a:ext cx="5811838" cy="887995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71550" indent="-400050">
              <a:defRPr>
                <a:solidFill>
                  <a:srgbClr val="000000"/>
                </a:solidFill>
              </a:defRPr>
            </a:lvl2pPr>
            <a:lvl3pPr marL="1508760" indent="-480060"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095216" y="6414780"/>
            <a:ext cx="258585" cy="248265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normAutofit/>
          </a:bodyPr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hf hdr="0" ftr="0" dt="0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28600" marR="0" indent="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3F3F3F"/>
          </a:solidFill>
          <a:uFillTx/>
          <a:latin typeface="Calibri"/>
          <a:ea typeface="Calibri"/>
          <a:cs typeface="Calibri"/>
          <a:sym typeface="Calibri"/>
        </a:defRPr>
      </a:lvl1pPr>
      <a:lvl2pPr marL="977900" marR="0" indent="-4445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ts val="2800"/>
        <a:buFontTx/>
        <a:buChar char="•"/>
        <a:tabLst/>
        <a:defRPr sz="2800" b="0" i="0" u="none" strike="noStrike" cap="none" spc="0" baseline="0">
          <a:solidFill>
            <a:srgbClr val="3F3F3F"/>
          </a:solidFill>
          <a:uFillTx/>
          <a:latin typeface="Calibri"/>
          <a:ea typeface="Calibri"/>
          <a:cs typeface="Calibri"/>
          <a:sym typeface="Calibri"/>
        </a:defRPr>
      </a:lvl2pPr>
      <a:lvl3pPr marL="1513839" marR="0" indent="-4978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ts val="2800"/>
        <a:buFontTx/>
        <a:buChar char="•"/>
        <a:tabLst/>
        <a:defRPr sz="2800" b="0" i="0" u="none" strike="noStrike" cap="none" spc="0" baseline="0">
          <a:solidFill>
            <a:srgbClr val="3F3F3F"/>
          </a:solidFill>
          <a:uFillTx/>
          <a:latin typeface="Calibri"/>
          <a:ea typeface="Calibri"/>
          <a:cs typeface="Calibri"/>
          <a:sym typeface="Calibri"/>
        </a:defRPr>
      </a:lvl3pPr>
      <a:lvl4pPr marL="20193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ts val="2800"/>
        <a:buFontTx/>
        <a:buChar char="•"/>
        <a:tabLst/>
        <a:defRPr sz="2800" b="0" i="0" u="none" strike="noStrike" cap="none" spc="0" baseline="0">
          <a:solidFill>
            <a:srgbClr val="3F3F3F"/>
          </a:solidFill>
          <a:uFillTx/>
          <a:latin typeface="Calibri"/>
          <a:ea typeface="Calibri"/>
          <a:cs typeface="Calibri"/>
          <a:sym typeface="Calibri"/>
        </a:defRPr>
      </a:lvl4pPr>
      <a:lvl5pPr marL="24765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ts val="2800"/>
        <a:buFontTx/>
        <a:buChar char="•"/>
        <a:tabLst/>
        <a:defRPr sz="2800" b="0" i="0" u="none" strike="noStrike" cap="none" spc="0" baseline="0">
          <a:solidFill>
            <a:srgbClr val="3F3F3F"/>
          </a:solidFill>
          <a:uFillTx/>
          <a:latin typeface="Calibri"/>
          <a:ea typeface="Calibri"/>
          <a:cs typeface="Calibri"/>
          <a:sym typeface="Calibri"/>
        </a:defRPr>
      </a:lvl5pPr>
      <a:lvl6pPr marL="29337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ts val="2800"/>
        <a:buFontTx/>
        <a:buChar char="•"/>
        <a:tabLst/>
        <a:defRPr sz="2800" b="0" i="0" u="none" strike="noStrike" cap="none" spc="0" baseline="0">
          <a:solidFill>
            <a:srgbClr val="3F3F3F"/>
          </a:solidFill>
          <a:uFillTx/>
          <a:latin typeface="Calibri"/>
          <a:ea typeface="Calibri"/>
          <a:cs typeface="Calibri"/>
          <a:sym typeface="Calibri"/>
        </a:defRPr>
      </a:lvl6pPr>
      <a:lvl7pPr marL="33909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ts val="2800"/>
        <a:buFontTx/>
        <a:buChar char="•"/>
        <a:tabLst/>
        <a:defRPr sz="2800" b="0" i="0" u="none" strike="noStrike" cap="none" spc="0" baseline="0">
          <a:solidFill>
            <a:srgbClr val="3F3F3F"/>
          </a:solidFill>
          <a:uFillTx/>
          <a:latin typeface="Calibri"/>
          <a:ea typeface="Calibri"/>
          <a:cs typeface="Calibri"/>
          <a:sym typeface="Calibri"/>
        </a:defRPr>
      </a:lvl7pPr>
      <a:lvl8pPr marL="38481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ts val="2800"/>
        <a:buFontTx/>
        <a:buChar char="•"/>
        <a:tabLst/>
        <a:defRPr sz="2800" b="0" i="0" u="none" strike="noStrike" cap="none" spc="0" baseline="0">
          <a:solidFill>
            <a:srgbClr val="3F3F3F"/>
          </a:solidFill>
          <a:uFillTx/>
          <a:latin typeface="Calibri"/>
          <a:ea typeface="Calibri"/>
          <a:cs typeface="Calibri"/>
          <a:sym typeface="Calibri"/>
        </a:defRPr>
      </a:lvl8pPr>
      <a:lvl9pPr marL="43053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ts val="2800"/>
        <a:buFontTx/>
        <a:buChar char="•"/>
        <a:tabLst/>
        <a:defRPr sz="2800" b="0" i="0" u="none" strike="noStrike" cap="none" spc="0" baseline="0">
          <a:solidFill>
            <a:srgbClr val="3F3F3F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30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2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8.jpeg"/><Relationship Id="rId5" Type="http://schemas.openxmlformats.org/officeDocument/2006/relationships/image" Target="../media/image4.png"/><Relationship Id="rId10" Type="http://schemas.openxmlformats.org/officeDocument/2006/relationships/image" Target="../media/image27.jpe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31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30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35.jpeg"/><Relationship Id="rId5" Type="http://schemas.openxmlformats.org/officeDocument/2006/relationships/image" Target="../media/image3.png"/><Relationship Id="rId10" Type="http://schemas.openxmlformats.org/officeDocument/2006/relationships/image" Target="../media/image34.jpeg"/><Relationship Id="rId4" Type="http://schemas.openxmlformats.org/officeDocument/2006/relationships/image" Target="../media/image2.png"/><Relationship Id="rId9" Type="http://schemas.openxmlformats.org/officeDocument/2006/relationships/image" Target="../media/image33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38.jpeg"/><Relationship Id="rId5" Type="http://schemas.openxmlformats.org/officeDocument/2006/relationships/image" Target="../media/image4.png"/><Relationship Id="rId10" Type="http://schemas.openxmlformats.org/officeDocument/2006/relationships/image" Target="../media/image37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3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45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44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43.jpeg"/><Relationship Id="rId5" Type="http://schemas.openxmlformats.org/officeDocument/2006/relationships/image" Target="../media/image3.png"/><Relationship Id="rId10" Type="http://schemas.openxmlformats.org/officeDocument/2006/relationships/image" Target="../media/image42.png"/><Relationship Id="rId4" Type="http://schemas.openxmlformats.org/officeDocument/2006/relationships/image" Target="../media/image2.png"/><Relationship Id="rId9" Type="http://schemas.openxmlformats.org/officeDocument/2006/relationships/image" Target="../media/image41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46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8.jpeg"/><Relationship Id="rId5" Type="http://schemas.openxmlformats.org/officeDocument/2006/relationships/image" Target="../media/image4.png"/><Relationship Id="rId10" Type="http://schemas.openxmlformats.org/officeDocument/2006/relationships/image" Target="../media/image47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50.png"/><Relationship Id="rId5" Type="http://schemas.openxmlformats.org/officeDocument/2006/relationships/image" Target="../media/image4.png"/><Relationship Id="rId10" Type="http://schemas.openxmlformats.org/officeDocument/2006/relationships/image" Target="../media/image4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51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jpeg"/><Relationship Id="rId13" Type="http://schemas.openxmlformats.org/officeDocument/2006/relationships/image" Target="../media/image57.jpe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image" Target="../media/image5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55.jpeg"/><Relationship Id="rId5" Type="http://schemas.openxmlformats.org/officeDocument/2006/relationships/image" Target="../media/image4.png"/><Relationship Id="rId10" Type="http://schemas.openxmlformats.org/officeDocument/2006/relationships/image" Target="../media/image54.jpeg"/><Relationship Id="rId4" Type="http://schemas.openxmlformats.org/officeDocument/2006/relationships/image" Target="../media/image3.png"/><Relationship Id="rId9" Type="http://schemas.openxmlformats.org/officeDocument/2006/relationships/image" Target="../media/image5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62.png"/><Relationship Id="rId3" Type="http://schemas.openxmlformats.org/officeDocument/2006/relationships/image" Target="../media/image59.png"/><Relationship Id="rId7" Type="http://schemas.openxmlformats.org/officeDocument/2006/relationships/image" Target="../media/image2.png"/><Relationship Id="rId12" Type="http://schemas.openxmlformats.org/officeDocument/2006/relationships/image" Target="../media/image8.png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11" Type="http://schemas.openxmlformats.org/officeDocument/2006/relationships/image" Target="../media/image7.png"/><Relationship Id="rId5" Type="http://schemas.openxmlformats.org/officeDocument/2006/relationships/image" Target="../media/image61.jpeg"/><Relationship Id="rId10" Type="http://schemas.openxmlformats.org/officeDocument/2006/relationships/image" Target="../media/image5.png"/><Relationship Id="rId4" Type="http://schemas.openxmlformats.org/officeDocument/2006/relationships/image" Target="../media/image60.jpeg"/><Relationship Id="rId9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63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13" Type="http://schemas.openxmlformats.org/officeDocument/2006/relationships/image" Target="../media/image69.jpe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image" Target="../media/image6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67.jpeg"/><Relationship Id="rId5" Type="http://schemas.openxmlformats.org/officeDocument/2006/relationships/image" Target="../media/image4.png"/><Relationship Id="rId10" Type="http://schemas.openxmlformats.org/officeDocument/2006/relationships/image" Target="../media/image66.jpeg"/><Relationship Id="rId4" Type="http://schemas.openxmlformats.org/officeDocument/2006/relationships/image" Target="../media/image3.png"/><Relationship Id="rId9" Type="http://schemas.openxmlformats.org/officeDocument/2006/relationships/image" Target="../media/image65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71.png"/><Relationship Id="rId5" Type="http://schemas.openxmlformats.org/officeDocument/2006/relationships/image" Target="../media/image4.png"/><Relationship Id="rId10" Type="http://schemas.openxmlformats.org/officeDocument/2006/relationships/image" Target="../media/image70.jpe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72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74.png"/><Relationship Id="rId5" Type="http://schemas.openxmlformats.org/officeDocument/2006/relationships/image" Target="../media/image4.png"/><Relationship Id="rId10" Type="http://schemas.openxmlformats.org/officeDocument/2006/relationships/image" Target="../media/image73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76.png"/><Relationship Id="rId5" Type="http://schemas.openxmlformats.org/officeDocument/2006/relationships/image" Target="../media/image4.png"/><Relationship Id="rId10" Type="http://schemas.openxmlformats.org/officeDocument/2006/relationships/image" Target="../media/image75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78.png"/><Relationship Id="rId5" Type="http://schemas.openxmlformats.org/officeDocument/2006/relationships/image" Target="../media/image4.png"/><Relationship Id="rId10" Type="http://schemas.openxmlformats.org/officeDocument/2006/relationships/image" Target="../media/image77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81.png"/><Relationship Id="rId5" Type="http://schemas.openxmlformats.org/officeDocument/2006/relationships/image" Target="../media/image4.png"/><Relationship Id="rId10" Type="http://schemas.openxmlformats.org/officeDocument/2006/relationships/image" Target="../media/image80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2.jpeg"/><Relationship Id="rId5" Type="http://schemas.openxmlformats.org/officeDocument/2006/relationships/image" Target="../media/image4.png"/><Relationship Id="rId10" Type="http://schemas.openxmlformats.org/officeDocument/2006/relationships/image" Target="../media/image21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22.jpeg"/><Relationship Id="rId5" Type="http://schemas.openxmlformats.org/officeDocument/2006/relationships/image" Target="../media/image23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5.gif"/><Relationship Id="rId5" Type="http://schemas.openxmlformats.org/officeDocument/2006/relationships/image" Target="../media/image4.png"/><Relationship Id="rId10" Type="http://schemas.openxmlformats.org/officeDocument/2006/relationships/image" Target="../media/image2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26.ti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80;p12" descr="Google Shape;80;p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Google Shape;81;p12" descr="Google Shape;81;p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3" y="5133975"/>
            <a:ext cx="2419352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Google Shape;82;p12" descr="Google Shape;82;p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7" cy="18764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Google Shape;83;p12" descr="Google Shape;83;p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2" cy="1581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Google Shape;84;p12" descr="Google Shape;84;p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Google Shape;85;p12" descr="Google Shape;85;p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2" cy="18764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Google Shape;86;p12" descr="Google Shape;86;p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7" cy="190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Google Shape;87;p12" descr="Google Shape;87;p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2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Google Shape;88;p12"/>
          <p:cNvSpPr txBox="1">
            <a:spLocks noGrp="1"/>
          </p:cNvSpPr>
          <p:nvPr>
            <p:ph type="title"/>
          </p:nvPr>
        </p:nvSpPr>
        <p:spPr>
          <a:xfrm>
            <a:off x="1763395" y="1759585"/>
            <a:ext cx="3265800" cy="860402"/>
          </a:xfrm>
          <a:prstGeom prst="rect">
            <a:avLst/>
          </a:prstGeom>
        </p:spPr>
        <p:txBody>
          <a:bodyPr anchor="b"/>
          <a:lstStyle>
            <a:lvl1pPr>
              <a:lnSpc>
                <a:spcPct val="130000"/>
              </a:lnSpc>
              <a:defRPr sz="2400" b="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lang="ru-RU" dirty="0"/>
              <a:t>Занятие</a:t>
            </a:r>
            <a:r>
              <a:rPr dirty="0"/>
              <a:t> №1</a:t>
            </a:r>
          </a:p>
        </p:txBody>
      </p:sp>
      <p:sp>
        <p:nvSpPr>
          <p:cNvPr id="122" name="Google Shape;89;p12"/>
          <p:cNvSpPr txBox="1"/>
          <p:nvPr/>
        </p:nvSpPr>
        <p:spPr>
          <a:xfrm>
            <a:off x="1809126" y="2710441"/>
            <a:ext cx="8564152" cy="769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b">
            <a:spAutoFit/>
          </a:bodyPr>
          <a:lstStyle>
            <a:lvl1pPr>
              <a:lnSpc>
                <a:spcPct val="130000"/>
              </a:lnSpc>
              <a:defRPr sz="4800"/>
            </a:lvl1pPr>
          </a:lstStyle>
          <a:p>
            <a:r>
              <a:t>Напряжение и ток</a:t>
            </a:r>
          </a:p>
        </p:txBody>
      </p:sp>
      <p:sp>
        <p:nvSpPr>
          <p:cNvPr id="124" name="Google Shape;91;p12"/>
          <p:cNvSpPr txBox="1"/>
          <p:nvPr/>
        </p:nvSpPr>
        <p:spPr>
          <a:xfrm>
            <a:off x="1885319" y="3435984"/>
            <a:ext cx="3174353" cy="860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b">
            <a:normAutofit/>
          </a:bodyPr>
          <a:lstStyle>
            <a:lvl1pPr>
              <a:lnSpc>
                <a:spcPct val="130000"/>
              </a:lnSpc>
              <a:defRPr sz="2400"/>
            </a:lvl1pPr>
          </a:lstStyle>
          <a:p>
            <a:r>
              <a:t>Схемотехника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0A46BC8-AC8A-4B69-8ABC-EAE3FEEC873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Виды резисторов</a:t>
            </a:r>
          </a:p>
        </p:txBody>
      </p:sp>
      <p:sp>
        <p:nvSpPr>
          <p:cNvPr id="242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43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rezistor-18.jpg" descr="rezistor-18.jpg"/>
          <p:cNvPicPr>
            <a:picLocks noChangeAspect="1"/>
          </p:cNvPicPr>
          <p:nvPr/>
        </p:nvPicPr>
        <p:blipFill>
          <a:blip r:embed="rId10"/>
          <a:srcRect l="21062" r="21062"/>
          <a:stretch>
            <a:fillRect/>
          </a:stretch>
        </p:blipFill>
        <p:spPr>
          <a:xfrm>
            <a:off x="9168366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2" name="img1807_48945.jpg" descr="img1807_48945.jp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65232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H4a35f2ef23604af3aaccb20fe1a509a44.jpg_480x480.jpg" descr="H4a35f2ef23604af3aaccb20fe1a509a44.jpg_480x480.jp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67022" y="1432895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prih_2020-06-30-resistor-cf.jpg" descr="prih_2020-06-30-resistor-cf.jpg"/>
          <p:cNvPicPr>
            <a:picLocks noChangeAspect="1"/>
          </p:cNvPicPr>
          <p:nvPr/>
        </p:nvPicPr>
        <p:blipFill>
          <a:blip r:embed="rId13"/>
          <a:srcRect l="200" r="200"/>
          <a:stretch>
            <a:fillRect/>
          </a:stretch>
        </p:blipFill>
        <p:spPr>
          <a:xfrm>
            <a:off x="1063442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Google Shape;148;p16"/>
          <p:cNvSpPr txBox="1"/>
          <p:nvPr/>
        </p:nvSpPr>
        <p:spPr>
          <a:xfrm>
            <a:off x="1062994" y="3404918"/>
            <a:ext cx="1905896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Углеродистый</a:t>
            </a:r>
          </a:p>
        </p:txBody>
      </p:sp>
      <p:sp>
        <p:nvSpPr>
          <p:cNvPr id="256" name="Google Shape;148;p16"/>
          <p:cNvSpPr txBox="1"/>
          <p:nvPr/>
        </p:nvSpPr>
        <p:spPr>
          <a:xfrm>
            <a:off x="3338632" y="3404918"/>
            <a:ext cx="2603118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Металлопленочный</a:t>
            </a:r>
          </a:p>
        </p:txBody>
      </p:sp>
      <p:sp>
        <p:nvSpPr>
          <p:cNvPr id="257" name="Google Shape;148;p16"/>
          <p:cNvSpPr txBox="1"/>
          <p:nvPr/>
        </p:nvSpPr>
        <p:spPr>
          <a:xfrm>
            <a:off x="6210008" y="3404918"/>
            <a:ext cx="2537317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Металлооксидный</a:t>
            </a:r>
          </a:p>
        </p:txBody>
      </p:sp>
      <p:sp>
        <p:nvSpPr>
          <p:cNvPr id="258" name="Google Shape;148;p16"/>
          <p:cNvSpPr txBox="1"/>
          <p:nvPr/>
        </p:nvSpPr>
        <p:spPr>
          <a:xfrm>
            <a:off x="9168365" y="3404918"/>
            <a:ext cx="1905896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Проволочный</a:t>
            </a:r>
          </a:p>
        </p:txBody>
      </p:sp>
      <p:pic>
        <p:nvPicPr>
          <p:cNvPr id="259" name="twAAAgMBG-A-960.jpg" descr="twAAAgMBG-A-960.jpg"/>
          <p:cNvPicPr>
            <a:picLocks noChangeAspect="1"/>
          </p:cNvPicPr>
          <p:nvPr/>
        </p:nvPicPr>
        <p:blipFill>
          <a:blip r:embed="rId14"/>
          <a:srcRect l="12500" r="12500"/>
          <a:stretch>
            <a:fillRect/>
          </a:stretch>
        </p:blipFill>
        <p:spPr>
          <a:xfrm>
            <a:off x="1063442" y="4005160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Google Shape;148;p16"/>
          <p:cNvSpPr txBox="1"/>
          <p:nvPr/>
        </p:nvSpPr>
        <p:spPr>
          <a:xfrm>
            <a:off x="806267" y="6047124"/>
            <a:ext cx="2419351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Проволочный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3B3B159-D357-469E-8766-40BE4A70661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10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76725-19-0000.jpg" descr="76725-19-0000.jpg"/>
          <p:cNvPicPr>
            <a:picLocks noChangeAspect="1"/>
          </p:cNvPicPr>
          <p:nvPr/>
        </p:nvPicPr>
        <p:blipFill>
          <a:blip r:embed="rId2"/>
          <a:srcRect l="4193" r="172"/>
          <a:stretch>
            <a:fillRect/>
          </a:stretch>
        </p:blipFill>
        <p:spPr>
          <a:xfrm>
            <a:off x="3771979" y="4268243"/>
            <a:ext cx="1905001" cy="1528147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Функциональное исполнение</a:t>
            </a:r>
          </a:p>
        </p:txBody>
      </p:sp>
      <p:sp>
        <p:nvSpPr>
          <p:cNvPr id="264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65" name="Google Shape;174;p7" descr="Google Shape;174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6" name="Google Shape;175;p7" descr="Google Shape;175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Google Shape;176;p7" descr="Google Shape;176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Google Shape;177;p7" descr="Google Shape;177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Google Shape;148;p16"/>
          <p:cNvSpPr txBox="1"/>
          <p:nvPr/>
        </p:nvSpPr>
        <p:spPr>
          <a:xfrm>
            <a:off x="3430515" y="6047124"/>
            <a:ext cx="2419351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Тензорезистор</a:t>
            </a:r>
          </a:p>
        </p:txBody>
      </p:sp>
      <p:pic>
        <p:nvPicPr>
          <p:cNvPr id="270" name="Google Shape;178;p7" descr="Google Shape;178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Google Shape;181;p7" descr="Google Shape;181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varistory-vsyak.jpg" descr="varistory-vsyak.jp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68365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3" name="cmvfehhbupj499e8431fds7t0nees5c3.jpg" descr="cmvfehhbupj499e8431fds7t0nees5c3.jpg"/>
          <p:cNvPicPr>
            <a:picLocks noChangeAspect="1"/>
          </p:cNvPicPr>
          <p:nvPr/>
        </p:nvPicPr>
        <p:blipFill>
          <a:blip r:embed="rId10"/>
          <a:srcRect r="42116" b="2431"/>
          <a:stretch>
            <a:fillRect/>
          </a:stretch>
        </p:blipFill>
        <p:spPr>
          <a:xfrm>
            <a:off x="3778914" y="1698807"/>
            <a:ext cx="1891319" cy="15979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74" name="scale_1200.jpeg" descr="scale_1200.jpeg"/>
          <p:cNvPicPr>
            <a:picLocks noChangeAspect="1"/>
          </p:cNvPicPr>
          <p:nvPr/>
        </p:nvPicPr>
        <p:blipFill>
          <a:blip r:embed="rId11"/>
          <a:srcRect l="15933" r="15933"/>
          <a:stretch>
            <a:fillRect/>
          </a:stretch>
        </p:blipFill>
        <p:spPr>
          <a:xfrm>
            <a:off x="6467022" y="1432895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prih_2020-06-30-resistor-cf.jpg" descr="prih_2020-06-30-resistor-cf.jpg"/>
          <p:cNvPicPr>
            <a:picLocks noChangeAspect="1"/>
          </p:cNvPicPr>
          <p:nvPr/>
        </p:nvPicPr>
        <p:blipFill>
          <a:blip r:embed="rId12"/>
          <a:srcRect l="200" r="200"/>
          <a:stretch>
            <a:fillRect/>
          </a:stretch>
        </p:blipFill>
        <p:spPr>
          <a:xfrm>
            <a:off x="1063442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Google Shape;148;p16"/>
          <p:cNvSpPr txBox="1"/>
          <p:nvPr/>
        </p:nvSpPr>
        <p:spPr>
          <a:xfrm>
            <a:off x="1062994" y="3404918"/>
            <a:ext cx="1905896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Постоянный</a:t>
            </a:r>
          </a:p>
        </p:txBody>
      </p:sp>
      <p:sp>
        <p:nvSpPr>
          <p:cNvPr id="277" name="Google Shape;148;p16"/>
          <p:cNvSpPr txBox="1"/>
          <p:nvPr/>
        </p:nvSpPr>
        <p:spPr>
          <a:xfrm>
            <a:off x="3338632" y="3404918"/>
            <a:ext cx="2603118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Переменный</a:t>
            </a:r>
          </a:p>
        </p:txBody>
      </p:sp>
      <p:sp>
        <p:nvSpPr>
          <p:cNvPr id="278" name="Google Shape;148;p16"/>
          <p:cNvSpPr txBox="1"/>
          <p:nvPr/>
        </p:nvSpPr>
        <p:spPr>
          <a:xfrm>
            <a:off x="6210008" y="3404918"/>
            <a:ext cx="2537317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Термистор</a:t>
            </a:r>
          </a:p>
        </p:txBody>
      </p:sp>
      <p:sp>
        <p:nvSpPr>
          <p:cNvPr id="279" name="Google Shape;148;p16"/>
          <p:cNvSpPr txBox="1"/>
          <p:nvPr/>
        </p:nvSpPr>
        <p:spPr>
          <a:xfrm>
            <a:off x="9168365" y="3404918"/>
            <a:ext cx="1905896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Варистор</a:t>
            </a:r>
          </a:p>
        </p:txBody>
      </p:sp>
      <p:pic>
        <p:nvPicPr>
          <p:cNvPr id="280" name="34786-8730775.jpg" descr="34786-8730775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63442" y="4005160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Google Shape;148;p16"/>
          <p:cNvSpPr txBox="1"/>
          <p:nvPr/>
        </p:nvSpPr>
        <p:spPr>
          <a:xfrm>
            <a:off x="806267" y="6047124"/>
            <a:ext cx="2419351" cy="94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Резисторная сборка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9B04ED2-5882-4CEA-A107-62546B064A7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11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Маркировка резисторов</a:t>
            </a:r>
          </a:p>
        </p:txBody>
      </p:sp>
      <p:sp>
        <p:nvSpPr>
          <p:cNvPr id="284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85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87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8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95" name="Сгруппировать"/>
          <p:cNvGrpSpPr/>
          <p:nvPr/>
        </p:nvGrpSpPr>
        <p:grpSpPr>
          <a:xfrm>
            <a:off x="5690660" y="1435939"/>
            <a:ext cx="4962311" cy="3003040"/>
            <a:chOff x="0" y="0"/>
            <a:chExt cx="4962310" cy="3003039"/>
          </a:xfrm>
        </p:grpSpPr>
        <p:pic>
          <p:nvPicPr>
            <p:cNvPr id="293" name="iBlmQ1o7ak7o8CkGFr2gFYEqEwRtjy-h15tjt1rH3CMDg_Y5D6Jc3CYmwI5qAwajai1HDZbZ-VyANoejmdnORRRJVpHOeEqSil_joDRh1u9aktqe8Lw67M1hZ8APlJUXj8hnjhkoKMfhbRGlSPbPf8w7=s2048.png" descr="iBlmQ1o7ak7o8CkGFr2gFYEqEwRtjy-h15tjt1rH3CMDg_Y5D6Jc3CYmwI5qAwajai1HDZbZ-VyANoejmdnORRRJVpHOeEqSil_joDRh1u9aktqe8Lw67M1hZ8APlJUXj8hnjhkoKMfhbRGlSPbPf8w7=s2048.pn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0" y="0"/>
              <a:ext cx="4962311" cy="26024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94" name="Caption"/>
            <p:cNvSpPr/>
            <p:nvPr/>
          </p:nvSpPr>
          <p:spPr>
            <a:xfrm>
              <a:off x="0" y="2704055"/>
              <a:ext cx="4962311" cy="298985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algn="ctr"/>
            </a:lstStyle>
            <a:p>
              <a:r>
                <a:t>Буквенно-цифровая</a:t>
              </a:r>
            </a:p>
          </p:txBody>
        </p:sp>
      </p:grpSp>
      <p:grpSp>
        <p:nvGrpSpPr>
          <p:cNvPr id="298" name="Сгруппировать"/>
          <p:cNvGrpSpPr/>
          <p:nvPr/>
        </p:nvGrpSpPr>
        <p:grpSpPr>
          <a:xfrm>
            <a:off x="1368236" y="1317662"/>
            <a:ext cx="3404341" cy="5312234"/>
            <a:chOff x="0" y="0"/>
            <a:chExt cx="3404340" cy="5312232"/>
          </a:xfrm>
        </p:grpSpPr>
        <p:pic>
          <p:nvPicPr>
            <p:cNvPr id="296" name="GFgbgzdOfroiej5YFea1bNKAE6OG_Wr4ExQGYdiQWXJ6kAD0fh5QRyQzzNidJW_xj9fSSsfe3QKjN9AA5hUBYbmPFO7HhR7GonxnaLrdwny0p_AE-gii30SG1EzrguiECFBxjy5HlHGb6J_fdO5Ve2G6=s2048.jpg" descr="GFgbgzdOfroiej5YFea1bNKAE6OG_Wr4ExQGYdiQWXJ6kAD0fh5QRyQzzNidJW_xj9fSSsfe3QKjN9AA5hUBYbmPFO7HhR7GonxnaLrdwny0p_AE-gii30SG1EzrguiECFBxjy5HlHGb6J_fdO5Ve2G6=s2048.jpg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0" y="0"/>
              <a:ext cx="3404341" cy="49116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97" name="Caption"/>
            <p:cNvSpPr/>
            <p:nvPr/>
          </p:nvSpPr>
          <p:spPr>
            <a:xfrm>
              <a:off x="0" y="5013249"/>
              <a:ext cx="3404341" cy="298984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algn="ctr"/>
            </a:lstStyle>
            <a:p>
              <a:r>
                <a:t>Цветовая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741E10C-64EA-49CF-8A66-9DDA7514A56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12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Конденсатор</a:t>
            </a:r>
          </a:p>
        </p:txBody>
      </p:sp>
      <p:sp>
        <p:nvSpPr>
          <p:cNvPr id="301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02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04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7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8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9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310" name="Google Shape;133;p15"/>
          <p:cNvSpPr txBox="1"/>
          <p:nvPr/>
        </p:nvSpPr>
        <p:spPr>
          <a:xfrm>
            <a:off x="7079994" y="1884700"/>
            <a:ext cx="4651252" cy="212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lvl="1" indent="228600">
              <a:spcBef>
                <a:spcPts val="1000"/>
              </a:spcBef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Основные характеристики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Ёмкость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Рабочее напряжение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ТКЕ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Ток утечки</a:t>
            </a:r>
          </a:p>
        </p:txBody>
      </p:sp>
      <p:pic>
        <p:nvPicPr>
          <p:cNvPr id="311" name="MmCAp5n9_tZY7sbm4uw9PN-eX7br8YfCbnu4Isc07UKuyLAp9juduTWMDPUU2WJ_wXvvWZzS0HKawzE3sTylVCyI1H1l4UASoWN-er9O6_ncjCSpKyEcamgB9n3LG-R3bbo-qlMXJcnQuYS7MrbCVl_c=s2048.png" descr="MmCAp5n9_tZY7sbm4uw9PN-eX7br8YfCbnu4Isc07UKuyLAp9juduTWMDPUU2WJ_wXvvWZzS0HKawzE3sTylVCyI1H1l4UASoWN-er9O6_ncjCSpKyEcamgB9n3LG-R3bbo-qlMXJcnQuYS7MrbCVl_c=s2048.png"/>
          <p:cNvPicPr>
            <a:picLocks noChangeAspect="1"/>
          </p:cNvPicPr>
          <p:nvPr/>
        </p:nvPicPr>
        <p:blipFill>
          <a:blip r:embed="rId10"/>
          <a:srcRect b="4190"/>
          <a:stretch>
            <a:fillRect/>
          </a:stretch>
        </p:blipFill>
        <p:spPr>
          <a:xfrm>
            <a:off x="1109212" y="1642409"/>
            <a:ext cx="4054024" cy="405851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C88CD98-4599-4091-AE6F-8CDEA10AA1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13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os-con-svt-series.jpg" descr="os-con-svt-series.jpg"/>
          <p:cNvPicPr>
            <a:picLocks noChangeAspect="1"/>
          </p:cNvPicPr>
          <p:nvPr/>
        </p:nvPicPr>
        <p:blipFill>
          <a:blip r:embed="rId2"/>
          <a:srcRect l="2057" r="7495"/>
          <a:stretch>
            <a:fillRect/>
          </a:stretch>
        </p:blipFill>
        <p:spPr>
          <a:xfrm>
            <a:off x="3771979" y="4244544"/>
            <a:ext cx="1905001" cy="1448013"/>
          </a:xfrm>
          <a:prstGeom prst="rect">
            <a:avLst/>
          </a:prstGeom>
          <a:ln w="12700">
            <a:miter lim="400000"/>
          </a:ln>
        </p:spPr>
      </p:pic>
      <p:sp>
        <p:nvSpPr>
          <p:cNvPr id="314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Разновидности конденсаторов</a:t>
            </a:r>
          </a:p>
        </p:txBody>
      </p:sp>
      <p:sp>
        <p:nvSpPr>
          <p:cNvPr id="315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16" name="Google Shape;174;p7" descr="Google Shape;174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7" name="Google Shape;175;p7" descr="Google Shape;175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18" name="Google Shape;176;p7" descr="Google Shape;176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9" name="Google Shape;177;p7" descr="Google Shape;177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sp>
        <p:nvSpPr>
          <p:cNvPr id="320" name="Google Shape;148;p16"/>
          <p:cNvSpPr txBox="1"/>
          <p:nvPr/>
        </p:nvSpPr>
        <p:spPr>
          <a:xfrm>
            <a:off x="3430515" y="6047124"/>
            <a:ext cx="2419351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Полимерные</a:t>
            </a:r>
          </a:p>
        </p:txBody>
      </p:sp>
      <p:pic>
        <p:nvPicPr>
          <p:cNvPr id="321" name="Google Shape;178;p7" descr="Google Shape;178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2" name="Google Shape;181;p7" descr="Google Shape;181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3" name="ser_k78_28.jpg" descr="ser_k78_28.jpg"/>
          <p:cNvPicPr>
            <a:picLocks noChangeAspect="1"/>
          </p:cNvPicPr>
          <p:nvPr/>
        </p:nvPicPr>
        <p:blipFill>
          <a:blip r:embed="rId9"/>
          <a:srcRect l="1327" r="226"/>
          <a:stretch>
            <a:fillRect/>
          </a:stretch>
        </p:blipFill>
        <p:spPr>
          <a:xfrm>
            <a:off x="9168365" y="1669509"/>
            <a:ext cx="1905001" cy="1451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ris_1-4.png" descr="ris_1-4.png"/>
          <p:cNvPicPr>
            <a:picLocks noChangeAspect="1"/>
          </p:cNvPicPr>
          <p:nvPr/>
        </p:nvPicPr>
        <p:blipFill>
          <a:blip r:embed="rId10"/>
          <a:srcRect l="3868" r="3868"/>
          <a:stretch>
            <a:fillRect/>
          </a:stretch>
        </p:blipFill>
        <p:spPr>
          <a:xfrm>
            <a:off x="3739526" y="1642136"/>
            <a:ext cx="1905001" cy="144016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Tantalum-Capacitors4.jpg" descr="Tantalum-Capacitors4.jp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67022" y="1432895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6" name="capacitors-all-1200.jpg" descr="capacitors-all-1200.jpg"/>
          <p:cNvPicPr>
            <a:picLocks noChangeAspect="1"/>
          </p:cNvPicPr>
          <p:nvPr/>
        </p:nvPicPr>
        <p:blipFill>
          <a:blip r:embed="rId12"/>
          <a:srcRect l="20627" t="1820" r="7103" b="1820"/>
          <a:stretch>
            <a:fillRect/>
          </a:stretch>
        </p:blipFill>
        <p:spPr>
          <a:xfrm>
            <a:off x="1063442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Google Shape;148;p16"/>
          <p:cNvSpPr txBox="1"/>
          <p:nvPr/>
        </p:nvSpPr>
        <p:spPr>
          <a:xfrm>
            <a:off x="1062994" y="3404918"/>
            <a:ext cx="1905896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Керамические </a:t>
            </a:r>
          </a:p>
        </p:txBody>
      </p:sp>
      <p:sp>
        <p:nvSpPr>
          <p:cNvPr id="328" name="Google Shape;148;p16"/>
          <p:cNvSpPr txBox="1"/>
          <p:nvPr/>
        </p:nvSpPr>
        <p:spPr>
          <a:xfrm>
            <a:off x="3338632" y="3404918"/>
            <a:ext cx="2603118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Электролитические</a:t>
            </a:r>
          </a:p>
        </p:txBody>
      </p:sp>
      <p:sp>
        <p:nvSpPr>
          <p:cNvPr id="329" name="Google Shape;148;p16"/>
          <p:cNvSpPr txBox="1"/>
          <p:nvPr/>
        </p:nvSpPr>
        <p:spPr>
          <a:xfrm>
            <a:off x="6210008" y="3404918"/>
            <a:ext cx="2537317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Танталовые</a:t>
            </a:r>
          </a:p>
        </p:txBody>
      </p:sp>
      <p:sp>
        <p:nvSpPr>
          <p:cNvPr id="330" name="Google Shape;148;p16"/>
          <p:cNvSpPr txBox="1"/>
          <p:nvPr/>
        </p:nvSpPr>
        <p:spPr>
          <a:xfrm>
            <a:off x="8667889" y="3404918"/>
            <a:ext cx="3015548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Полипропиленовые</a:t>
            </a:r>
          </a:p>
        </p:txBody>
      </p:sp>
      <p:pic>
        <p:nvPicPr>
          <p:cNvPr id="331" name="15862d393b3d0e6874aca96d04ad605a.jpg" descr="15862d393b3d0e6874aca96d04ad605a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63442" y="4005160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Google Shape;148;p16"/>
          <p:cNvSpPr txBox="1"/>
          <p:nvPr/>
        </p:nvSpPr>
        <p:spPr>
          <a:xfrm>
            <a:off x="806267" y="6047124"/>
            <a:ext cx="2419351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Ионисторы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39D8880-94F6-44AF-969E-5A30EE4CB7A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14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Функции</a:t>
            </a:r>
          </a:p>
        </p:txBody>
      </p:sp>
      <p:sp>
        <p:nvSpPr>
          <p:cNvPr id="335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36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38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39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40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1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2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43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Google Shape;133;p15"/>
          <p:cNvSpPr txBox="1"/>
          <p:nvPr/>
        </p:nvSpPr>
        <p:spPr>
          <a:xfrm>
            <a:off x="7079994" y="1884700"/>
            <a:ext cx="4651252" cy="212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Фильтрация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Накопление и хранение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Разделение составляющих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Сглаживание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Компенсация</a:t>
            </a:r>
          </a:p>
        </p:txBody>
      </p:sp>
      <p:pic>
        <p:nvPicPr>
          <p:cNvPr id="345" name="Ceramic Mulitlayer Capacitors-640x640.jpeg" descr="Ceramic Mulitlayer Capacitors-640x640.jpeg"/>
          <p:cNvPicPr>
            <a:picLocks noChangeAspect="1"/>
          </p:cNvPicPr>
          <p:nvPr/>
        </p:nvPicPr>
        <p:blipFill>
          <a:blip r:embed="rId10"/>
          <a:srcRect l="55" r="55"/>
          <a:stretch>
            <a:fillRect/>
          </a:stretch>
        </p:blipFill>
        <p:spPr>
          <a:xfrm>
            <a:off x="1109212" y="1642409"/>
            <a:ext cx="4054024" cy="405851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AD35D4F-49F1-4250-ABF4-EDDB5D300A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15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Маркировка конденсаторов</a:t>
            </a:r>
          </a:p>
        </p:txBody>
      </p:sp>
      <p:sp>
        <p:nvSpPr>
          <p:cNvPr id="348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49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0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52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3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54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55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6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59" name="Сгруппировать"/>
          <p:cNvGrpSpPr/>
          <p:nvPr/>
        </p:nvGrpSpPr>
        <p:grpSpPr>
          <a:xfrm>
            <a:off x="34292" y="1675221"/>
            <a:ext cx="7013950" cy="2923632"/>
            <a:chOff x="0" y="0"/>
            <a:chExt cx="7013949" cy="2923631"/>
          </a:xfrm>
        </p:grpSpPr>
        <p:pic>
          <p:nvPicPr>
            <p:cNvPr id="357" name="kLQGahIjbtT98qWeiaaXZ1cr_iaWm_ZzXaNwMBTF4EOrIM6wXw7SoED1gk7DV9cjnzvn6c-_TX076BR8i2m827N2LVvngc5VxSHLBzUWqQ0HRsfw_hoz1eSk9xDb7cfsLw5JqKyQNznaO-FuRhQSgy67=s2048.png" descr="kLQGahIjbtT98qWeiaaXZ1cr_iaWm_ZzXaNwMBTF4EOrIM6wXw7SoED1gk7DV9cjnzvn6c-_TX076BR8i2m827N2LVvngc5VxSHLBzUWqQ0HRsfw_hoz1eSk9xDb7cfsLw5JqKyQNznaO-FuRhQSgy67=s2048.pn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0" y="0"/>
              <a:ext cx="7013950" cy="25230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58" name="Caption"/>
            <p:cNvSpPr/>
            <p:nvPr/>
          </p:nvSpPr>
          <p:spPr>
            <a:xfrm>
              <a:off x="0" y="2624647"/>
              <a:ext cx="7013950" cy="298985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algn="ctr"/>
            </a:lstStyle>
            <a:p>
              <a:r>
                <a:t>Маркировка танталового  SMD конденсатора</a:t>
              </a:r>
            </a:p>
          </p:txBody>
        </p:sp>
      </p:grpSp>
      <p:grpSp>
        <p:nvGrpSpPr>
          <p:cNvPr id="362" name="Сгруппировать"/>
          <p:cNvGrpSpPr/>
          <p:nvPr/>
        </p:nvGrpSpPr>
        <p:grpSpPr>
          <a:xfrm>
            <a:off x="6769358" y="1359662"/>
            <a:ext cx="5272523" cy="2913209"/>
            <a:chOff x="0" y="0"/>
            <a:chExt cx="5272522" cy="2913207"/>
          </a:xfrm>
        </p:grpSpPr>
        <p:pic>
          <p:nvPicPr>
            <p:cNvPr id="360" name="uahBolwH8_n_gCRfEm9FV0VAFg-I5g6IEuUqrOkkrmeE6e9HBoSexuld4C-nx4bmE0L6wJpm2xRHvxtpunXW-en1v6k6eNVaFv5yvF0nlH7TJivN1oclP4PLbRqpDeTxZi3HgadDs1mxHf0nhIbLNd1q=s2048.png" descr="uahBolwH8_n_gCRfEm9FV0VAFg-I5g6IEuUqrOkkrmeE6e9HBoSexuld4C-nx4bmE0L6wJpm2xRHvxtpunXW-en1v6k6eNVaFv5yvF0nlH7TJivN1oclP4PLbRqpDeTxZi3HgadDs1mxHf0nhIbLNd1q=s2048.png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0" y="0"/>
              <a:ext cx="5272523" cy="25126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1" name="Caption"/>
            <p:cNvSpPr/>
            <p:nvPr/>
          </p:nvSpPr>
          <p:spPr>
            <a:xfrm>
              <a:off x="0" y="2614224"/>
              <a:ext cx="5272523" cy="298984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algn="ctr"/>
            </a:lstStyle>
            <a:p>
              <a:r>
                <a:t>Маркировка SMD электролитического  конденсатора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CB7FEAD-5BBB-4890-9EA7-AEA128DB946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16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Маркировка конденсаторов</a:t>
            </a:r>
          </a:p>
        </p:txBody>
      </p:sp>
      <p:sp>
        <p:nvSpPr>
          <p:cNvPr id="365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66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7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68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9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0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71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72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3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76" name="Сгруппировать"/>
          <p:cNvGrpSpPr/>
          <p:nvPr/>
        </p:nvGrpSpPr>
        <p:grpSpPr>
          <a:xfrm>
            <a:off x="6830019" y="1403667"/>
            <a:ext cx="3810001" cy="3067584"/>
            <a:chOff x="0" y="0"/>
            <a:chExt cx="3810000" cy="3067583"/>
          </a:xfrm>
        </p:grpSpPr>
        <p:pic>
          <p:nvPicPr>
            <p:cNvPr id="374" name="ab-_ntdckwJJDE1gmdo29XKlOsaq9XDmtQtN_au5FfsfkEQWAMuWV8VpHBcQQqKQXyE5pjz8ErUCGOlXyuEc88nCJahteZ5TXbEM-_WOsITACTRHP668WeQ-yK6kt8Rb3XQXvCM3lJxLfnXVSyk3eUzd=s2048.png" descr="ab-_ntdckwJJDE1gmdo29XKlOsaq9XDmtQtN_au5FfsfkEQWAMuWV8VpHBcQQqKQXyE5pjz8ErUCGOlXyuEc88nCJahteZ5TXbEM-_WOsITACTRHP668WeQ-yK6kt8Rb3XQXvCM3lJxLfnXVSyk3eUzd=s2048.pn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0" y="0"/>
              <a:ext cx="3810000" cy="2667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75" name="Caption"/>
            <p:cNvSpPr/>
            <p:nvPr/>
          </p:nvSpPr>
          <p:spPr>
            <a:xfrm>
              <a:off x="0" y="2768600"/>
              <a:ext cx="3810000" cy="298984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algn="ctr"/>
            </a:lstStyle>
            <a:p>
              <a:r>
                <a:t>Маркировка керамического конденсатора</a:t>
              </a:r>
            </a:p>
          </p:txBody>
        </p:sp>
      </p:grpSp>
      <p:grpSp>
        <p:nvGrpSpPr>
          <p:cNvPr id="379" name="Сгруппировать"/>
          <p:cNvGrpSpPr/>
          <p:nvPr/>
        </p:nvGrpSpPr>
        <p:grpSpPr>
          <a:xfrm>
            <a:off x="1661199" y="1403667"/>
            <a:ext cx="5097242" cy="3683001"/>
            <a:chOff x="0" y="0"/>
            <a:chExt cx="5097240" cy="3682999"/>
          </a:xfrm>
        </p:grpSpPr>
        <p:pic>
          <p:nvPicPr>
            <p:cNvPr id="377" name="kgvnxcdQ7aA-x1bifsKlUj4247cIOeHypsg9gv9i0tenV-SP9dofpo7JHak_jyJH8env3Pn05KPJ9mINog51EKvoLXm7XmHkws05aBQbrIfTHVoHbj5iP9ufC3G45fBrQJ61fPrDUeV2piLf_dmGVme6=s2048.png" descr="kgvnxcdQ7aA-x1bifsKlUj4247cIOeHypsg9gv9i0tenV-SP9dofpo7JHak_jyJH8env3Pn05KPJ9mINog51EKvoLXm7XmHkws05aBQbrIfTHVoHbj5iP9ufC3G45fBrQJ61fPrDUeV2piLf_dmGVme6=s2048.png"/>
            <p:cNvPicPr>
              <a:picLocks noChangeAspect="1"/>
            </p:cNvPicPr>
            <p:nvPr/>
          </p:nvPicPr>
          <p:blipFill>
            <a:blip r:embed="rId11"/>
            <a:srcRect r="19728"/>
            <a:stretch>
              <a:fillRect/>
            </a:stretch>
          </p:blipFill>
          <p:spPr>
            <a:xfrm>
              <a:off x="0" y="0"/>
              <a:ext cx="5097241" cy="3098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78" name="Caption"/>
            <p:cNvSpPr/>
            <p:nvPr/>
          </p:nvSpPr>
          <p:spPr>
            <a:xfrm>
              <a:off x="0" y="3200400"/>
              <a:ext cx="5097241" cy="482600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algn="ctr"/>
            </a:lstStyle>
            <a:p>
              <a:r>
                <a:t>Маркировка электролитического конденсатора</a:t>
              </a:r>
              <a:endParaRPr sz="1200"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F7A8E91-085B-431C-BADB-87757569E77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17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Диод</a:t>
            </a:r>
          </a:p>
        </p:txBody>
      </p:sp>
      <p:sp>
        <p:nvSpPr>
          <p:cNvPr id="382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83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84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85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6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87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8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9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0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391" name="Google Shape;133;p15"/>
          <p:cNvSpPr txBox="1"/>
          <p:nvPr/>
        </p:nvSpPr>
        <p:spPr>
          <a:xfrm>
            <a:off x="7079994" y="1545133"/>
            <a:ext cx="4651251" cy="298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lvl="1" indent="228600">
              <a:spcBef>
                <a:spcPts val="1000"/>
              </a:spcBef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Основные характеристики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Прямое напряжение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Обратное напряжение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Прямой ток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Обратный ток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Емкость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Мощность</a:t>
            </a:r>
          </a:p>
        </p:txBody>
      </p:sp>
      <p:pic>
        <p:nvPicPr>
          <p:cNvPr id="392" name="Выпрямительные-и-осветительные-диоды.jpg" descr="Выпрямительные-и-осветительные-диоды.jpg"/>
          <p:cNvPicPr>
            <a:picLocks noChangeAspect="1"/>
          </p:cNvPicPr>
          <p:nvPr/>
        </p:nvPicPr>
        <p:blipFill>
          <a:blip r:embed="rId10"/>
          <a:srcRect l="55" r="55"/>
          <a:stretch>
            <a:fillRect/>
          </a:stretch>
        </p:blipFill>
        <p:spPr>
          <a:xfrm>
            <a:off x="1109212" y="1642409"/>
            <a:ext cx="4054024" cy="405851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5D99F96-5381-4FC8-AEAB-1A180194E55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18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Виды диодов</a:t>
            </a:r>
          </a:p>
        </p:txBody>
      </p:sp>
      <p:sp>
        <p:nvSpPr>
          <p:cNvPr id="395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96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7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98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9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00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01" name="Google Shape;181;p7" descr="Google Shape;181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402" name="2015694065.jpg" descr="2015694065.jpg"/>
          <p:cNvPicPr>
            <a:picLocks noChangeAspect="1"/>
          </p:cNvPicPr>
          <p:nvPr/>
        </p:nvPicPr>
        <p:blipFill>
          <a:blip r:embed="rId8"/>
          <a:srcRect t="14705" b="14705"/>
          <a:stretch>
            <a:fillRect/>
          </a:stretch>
        </p:blipFill>
        <p:spPr>
          <a:xfrm>
            <a:off x="9168813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03" name="DOC001209805.jpg" descr="DOC001209805.jp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00380" y="1561259"/>
            <a:ext cx="1834705" cy="1566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404" name="bbb20a.jpg" descr="bbb20a.jp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67022" y="1432895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05" name="S49588102d8804788b394a969deea6e49Z.jpg_480x480.jpg" descr="S49588102d8804788b394a969deea6e49Z.jpg_480x480.jp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3442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406" name="Google Shape;148;p16"/>
          <p:cNvSpPr txBox="1"/>
          <p:nvPr/>
        </p:nvSpPr>
        <p:spPr>
          <a:xfrm>
            <a:off x="1062994" y="3404918"/>
            <a:ext cx="1905896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Кремниевый</a:t>
            </a:r>
          </a:p>
        </p:txBody>
      </p:sp>
      <p:sp>
        <p:nvSpPr>
          <p:cNvPr id="407" name="Google Shape;148;p16"/>
          <p:cNvSpPr txBox="1"/>
          <p:nvPr/>
        </p:nvSpPr>
        <p:spPr>
          <a:xfrm>
            <a:off x="3338632" y="3404918"/>
            <a:ext cx="2603118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Шоттки</a:t>
            </a:r>
          </a:p>
        </p:txBody>
      </p:sp>
      <p:sp>
        <p:nvSpPr>
          <p:cNvPr id="408" name="Google Shape;148;p16"/>
          <p:cNvSpPr txBox="1"/>
          <p:nvPr/>
        </p:nvSpPr>
        <p:spPr>
          <a:xfrm>
            <a:off x="6210008" y="3404918"/>
            <a:ext cx="2537317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Стабилитрон</a:t>
            </a:r>
          </a:p>
        </p:txBody>
      </p:sp>
      <p:sp>
        <p:nvSpPr>
          <p:cNvPr id="409" name="Google Shape;148;p16"/>
          <p:cNvSpPr txBox="1"/>
          <p:nvPr/>
        </p:nvSpPr>
        <p:spPr>
          <a:xfrm>
            <a:off x="9168365" y="3404918"/>
            <a:ext cx="2419352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Ультрабыстрый</a:t>
            </a:r>
          </a:p>
        </p:txBody>
      </p:sp>
      <p:pic>
        <p:nvPicPr>
          <p:cNvPr id="410" name="fotodiod.png" descr="fotodiod.png"/>
          <p:cNvPicPr>
            <a:picLocks noChangeAspect="1"/>
          </p:cNvPicPr>
          <p:nvPr/>
        </p:nvPicPr>
        <p:blipFill>
          <a:blip r:embed="rId12"/>
          <a:srcRect r="26424"/>
          <a:stretch>
            <a:fillRect/>
          </a:stretch>
        </p:blipFill>
        <p:spPr>
          <a:xfrm>
            <a:off x="1095760" y="4431769"/>
            <a:ext cx="1872683" cy="1051783"/>
          </a:xfrm>
          <a:prstGeom prst="rect">
            <a:avLst/>
          </a:prstGeom>
          <a:ln w="12700">
            <a:miter lim="400000"/>
          </a:ln>
        </p:spPr>
      </p:pic>
      <p:sp>
        <p:nvSpPr>
          <p:cNvPr id="411" name="Google Shape;148;p16"/>
          <p:cNvSpPr txBox="1"/>
          <p:nvPr/>
        </p:nvSpPr>
        <p:spPr>
          <a:xfrm>
            <a:off x="806267" y="6047124"/>
            <a:ext cx="2419351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Фотодиод</a:t>
            </a:r>
          </a:p>
        </p:txBody>
      </p:sp>
      <p:pic>
        <p:nvPicPr>
          <p:cNvPr id="412" name="blobid1539402922598.jpg" descr="blobid1539402922598.jpg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749159" y="4447050"/>
            <a:ext cx="1905001" cy="1150493"/>
          </a:xfrm>
          <a:prstGeom prst="rect">
            <a:avLst/>
          </a:prstGeom>
          <a:ln w="12700">
            <a:miter lim="400000"/>
          </a:ln>
        </p:spPr>
      </p:pic>
      <p:sp>
        <p:nvSpPr>
          <p:cNvPr id="413" name="Google Shape;148;p16"/>
          <p:cNvSpPr txBox="1"/>
          <p:nvPr/>
        </p:nvSpPr>
        <p:spPr>
          <a:xfrm>
            <a:off x="3508057" y="6047124"/>
            <a:ext cx="2419351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Светодиод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80DDC2D-C892-4204-9201-CEE8DEE9681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19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39;p16"/>
          <p:cNvSpPr txBox="1">
            <a:spLocks noGrp="1"/>
          </p:cNvSpPr>
          <p:nvPr>
            <p:ph type="title"/>
          </p:nvPr>
        </p:nvSpPr>
        <p:spPr>
          <a:xfrm>
            <a:off x="1052194" y="570230"/>
            <a:ext cx="10111107" cy="679452"/>
          </a:xfrm>
          <a:prstGeom prst="rect">
            <a:avLst/>
          </a:prstGeom>
        </p:spPr>
        <p:txBody>
          <a:bodyPr/>
          <a:lstStyle>
            <a:lvl1pPr>
              <a:defRPr sz="3800" b="0">
                <a:solidFill>
                  <a:srgbClr val="0B1A43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На этом занятии</a:t>
            </a:r>
          </a:p>
        </p:txBody>
      </p:sp>
      <p:sp>
        <p:nvSpPr>
          <p:cNvPr id="127" name="Google Shape;140;p16"/>
          <p:cNvSpPr txBox="1">
            <a:spLocks noGrp="1"/>
          </p:cNvSpPr>
          <p:nvPr>
            <p:ph type="body" sz="quarter" idx="1"/>
          </p:nvPr>
        </p:nvSpPr>
        <p:spPr>
          <a:xfrm>
            <a:off x="1737360" y="1812925"/>
            <a:ext cx="9425941" cy="371475"/>
          </a:xfrm>
          <a:prstGeom prst="rect">
            <a:avLst/>
          </a:prstGeom>
        </p:spPr>
        <p:txBody>
          <a:bodyPr/>
          <a:lstStyle>
            <a:lvl1pPr indent="0" defTabSz="850391">
              <a:spcBef>
                <a:spcPts val="0"/>
              </a:spcBef>
              <a:defRPr sz="1800">
                <a:solidFill>
                  <a:srgbClr val="0B1A43"/>
                </a:solidFill>
                <a:latin typeface="Inter Bold"/>
                <a:ea typeface="Inter Bold"/>
                <a:cs typeface="Inter Bold"/>
                <a:sym typeface="Inter Bold"/>
              </a:defRPr>
            </a:lvl1pPr>
          </a:lstStyle>
          <a:p>
            <a:r>
              <a:t>Ток и напряжение</a:t>
            </a:r>
          </a:p>
        </p:txBody>
      </p:sp>
      <p:sp>
        <p:nvSpPr>
          <p:cNvPr id="128" name="Google Shape;141;p16"/>
          <p:cNvSpPr/>
          <p:nvPr/>
        </p:nvSpPr>
        <p:spPr>
          <a:xfrm flipH="1">
            <a:off x="1340485" y="1967863"/>
            <a:ext cx="1" cy="4811703"/>
          </a:xfrm>
          <a:prstGeom prst="line">
            <a:avLst/>
          </a:prstGeom>
          <a:ln>
            <a:solidFill>
              <a:schemeClr val="accent1">
                <a:alpha val="49803"/>
              </a:schemeClr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latin typeface="Inter Regular"/>
                <a:ea typeface="Inter Regular"/>
                <a:cs typeface="Inter Regular"/>
                <a:sym typeface="Inter Regular"/>
              </a:defRPr>
            </a:pPr>
            <a:endParaRPr/>
          </a:p>
        </p:txBody>
      </p:sp>
      <p:pic>
        <p:nvPicPr>
          <p:cNvPr id="129" name="Google Shape;142;p16" descr="Google Shape;142;p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210" y="1746885"/>
            <a:ext cx="342902" cy="342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Google Shape;143;p16" descr="Google Shape;143;p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885" y="1813560"/>
            <a:ext cx="209552" cy="209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Google Shape;144;p16" descr="Google Shape;144;p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2210" y="1746885"/>
            <a:ext cx="342902" cy="342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Google Shape;145;p16" descr="Google Shape;145;p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110" y="1708785"/>
            <a:ext cx="419102" cy="419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Google Shape;146;p16" descr="Google Shape;146;p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4110" y="1708785"/>
            <a:ext cx="419102" cy="419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Google Shape;147;p16" descr="Google Shape;147;p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9363" y="2797810"/>
            <a:ext cx="142877" cy="142877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Google Shape;148;p16"/>
          <p:cNvSpPr txBox="1"/>
          <p:nvPr/>
        </p:nvSpPr>
        <p:spPr>
          <a:xfrm>
            <a:off x="1824994" y="2683510"/>
            <a:ext cx="9334491" cy="396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Постоянный ток</a:t>
            </a:r>
          </a:p>
        </p:txBody>
      </p:sp>
      <p:pic>
        <p:nvPicPr>
          <p:cNvPr id="136" name="Google Shape;149;p16" descr="Google Shape;149;p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9363" y="3550920"/>
            <a:ext cx="142877" cy="142877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Google Shape;150;p16"/>
          <p:cNvSpPr txBox="1"/>
          <p:nvPr/>
        </p:nvSpPr>
        <p:spPr>
          <a:xfrm>
            <a:off x="1824994" y="3436620"/>
            <a:ext cx="9334491" cy="396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lvl="1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Переменный ток</a:t>
            </a:r>
          </a:p>
        </p:txBody>
      </p:sp>
      <p:pic>
        <p:nvPicPr>
          <p:cNvPr id="138" name="Google Shape;151;p16" descr="Google Shape;151;p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9363" y="4276090"/>
            <a:ext cx="142877" cy="142877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Google Shape;152;p16"/>
          <p:cNvSpPr txBox="1"/>
          <p:nvPr/>
        </p:nvSpPr>
        <p:spPr>
          <a:xfrm>
            <a:off x="1824994" y="4161790"/>
            <a:ext cx="9334491" cy="396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Законы и правила</a:t>
            </a:r>
          </a:p>
        </p:txBody>
      </p:sp>
      <p:pic>
        <p:nvPicPr>
          <p:cNvPr id="140" name="Google Shape;153;p16" descr="Google Shape;153;p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43875" y="4592320"/>
            <a:ext cx="3728085" cy="13036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Google Shape;154;p16" descr="Google Shape;154;p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32618" y="2980688"/>
            <a:ext cx="638177" cy="6381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Google Shape;155;p16" descr="Google Shape;155;p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03918" y="3554095"/>
            <a:ext cx="1028702" cy="1038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Google Shape;156;p16" descr="Google Shape;156;p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72750" y="4886959"/>
            <a:ext cx="1619250" cy="17487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Google Shape;157;p16" descr="Google Shape;157;p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34584" y="714691"/>
            <a:ext cx="304802" cy="390527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Google Shape;158;p16"/>
          <p:cNvSpPr txBox="1"/>
          <p:nvPr/>
        </p:nvSpPr>
        <p:spPr>
          <a:xfrm>
            <a:off x="1824969" y="4953377"/>
            <a:ext cx="9334552" cy="396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Схемотехника</a:t>
            </a:r>
          </a:p>
        </p:txBody>
      </p:sp>
      <p:sp>
        <p:nvSpPr>
          <p:cNvPr id="146" name="Google Shape;160;p16"/>
          <p:cNvSpPr txBox="1"/>
          <p:nvPr/>
        </p:nvSpPr>
        <p:spPr>
          <a:xfrm>
            <a:off x="1824969" y="5660428"/>
            <a:ext cx="9334552" cy="396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Элементная база</a:t>
            </a:r>
          </a:p>
        </p:txBody>
      </p:sp>
      <p:pic>
        <p:nvPicPr>
          <p:cNvPr id="147" name="Google Shape;161;p16" descr="Google Shape;161;p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9363" y="5038090"/>
            <a:ext cx="142877" cy="1428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Google Shape;162;p16" descr="Google Shape;162;p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9363" y="5774690"/>
            <a:ext cx="142877" cy="1428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4AC0088-6A19-43F1-B204-EF97D9D1987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UPSv5RAgQYtg58X-YLaIsYThnCT6hNf9vAJ2pLcTl_OS7D1BS2-DIlDaYNObocyRtcZMBIDkhDxlu1uRaYi3zgrTcVYh3oM8FsA1adhEZRpJKrcgD5XlvqdQAuzNzcZp3EUKMsRg6FSLH-RC6FV6uK2X=s2048.jpg" descr="UPSv5RAgQYtg58X-YLaIsYThnCT6hNf9vAJ2pLcTl_OS7D1BS2-DIlDaYNObocyRtcZMBIDkhDxlu1uRaYi3zgrTcVYh3oM8FsA1adhEZRpJKrcgD5XlvqdQAuzNzcZp3EUKMsRg6FSLH-RC6FV6uK2X=s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662" y="2063304"/>
            <a:ext cx="2088827" cy="2088827"/>
          </a:xfrm>
          <a:prstGeom prst="rect">
            <a:avLst/>
          </a:prstGeom>
          <a:ln w="12700">
            <a:miter lim="400000"/>
          </a:ln>
        </p:spPr>
      </p:pic>
      <p:pic>
        <p:nvPicPr>
          <p:cNvPr id="416" name="2zIaWnm76n-pHkoCF8zt3MsnafeBYCJdSvQyC9yTkV49q6igX9_LuUzeQ5sw3OYFojvn4bpAF1TzBFhEAB4JjRBBKEemjYD7t4nHMa4eegsUQPt1SeJC-U0mmJfFAcnaOtqmh0n6doOnrgZGrCLeJ6pY=s2048.png" descr="2zIaWnm76n-pHkoCF8zt3MsnafeBYCJdSvQyC9yTkV49q6igX9_LuUzeQ5sw3OYFojvn4bpAF1TzBFhEAB4JjRBBKEemjYD7t4nHMa4eegsUQPt1SeJC-U0mmJfFAcnaOtqmh0n6doOnrgZGrCLeJ6pY=s204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304" y="1320986"/>
            <a:ext cx="4432301" cy="1409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7" name="Wp4nUgESIOFnYsimIZVJyjvMYiigIOtXUidNd09JSruAdWJrV9gf6zq1iENJP4PKukTdZgg6AOwdF9FwQq2yohBMWQJQRNUmQEc5QlbhMWvYHg1pCChxbBZQ1HvkDfaQoKejrVIA3QA1f4SEgnB0bqUM=s2048.jpg" descr="Wp4nUgESIOFnYsimIZVJyjvMYiigIOtXUidNd09JSruAdWJrV9gf6zq1iENJP4PKukTdZgg6AOwdF9FwQq2yohBMWQJQRNUmQEc5QlbhMWvYHg1pCChxbBZQ1HvkDfaQoKejrVIA3QA1f4SEgnB0bqUM=s2048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3270" y="2337593"/>
            <a:ext cx="3943702" cy="2895601"/>
          </a:xfrm>
          <a:prstGeom prst="rect">
            <a:avLst/>
          </a:prstGeom>
          <a:ln w="12700">
            <a:miter lim="400000"/>
          </a:ln>
        </p:spPr>
      </p:pic>
      <p:sp>
        <p:nvSpPr>
          <p:cNvPr id="418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Маркировка диодов</a:t>
            </a:r>
          </a:p>
        </p:txBody>
      </p:sp>
      <p:pic>
        <p:nvPicPr>
          <p:cNvPr id="419" name="LJ_sMti2oTObvssUwt_VsioaWOSpzVqpkNG9Wm9gzFFbkqfm7lWMRZTN3OaDttmTuZBBHce4-3NQu09U8a8SHkLmyP7KJvyLl9moy2NAGAHdDy0TbwXm3SWac5Pua31ZKCEUmIrWHuDi_X8gthxGkp9j=s2048.jpg" descr="LJ_sMti2oTObvssUwt_VsioaWOSpzVqpkNG9Wm9gzFFbkqfm7lWMRZTN3OaDttmTuZBBHce4-3NQu09U8a8SHkLmyP7KJvyLl9moy2NAGAHdDy0TbwXm3SWac5Pua31ZKCEUmIrWHuDi_X8gthxGkp9j=s2048.jpg"/>
          <p:cNvPicPr>
            <a:picLocks noChangeAspect="1"/>
          </p:cNvPicPr>
          <p:nvPr/>
        </p:nvPicPr>
        <p:blipFill>
          <a:blip r:embed="rId5"/>
          <a:srcRect l="35048" t="4613" r="37095" b="11930"/>
          <a:stretch>
            <a:fillRect/>
          </a:stretch>
        </p:blipFill>
        <p:spPr>
          <a:xfrm>
            <a:off x="10643548" y="1320986"/>
            <a:ext cx="1590369" cy="3573567"/>
          </a:xfrm>
          <a:prstGeom prst="rect">
            <a:avLst/>
          </a:prstGeom>
          <a:ln w="12700">
            <a:miter lim="400000"/>
          </a:ln>
        </p:spPr>
      </p:pic>
      <p:sp>
        <p:nvSpPr>
          <p:cNvPr id="420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421" name="Google Shape;174;p7" descr="Google Shape;174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2" name="Google Shape;175;p7" descr="Google Shape;175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423" name="Google Shape;176;p7" descr="Google Shape;176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24" name="Google Shape;177;p7" descr="Google Shape;177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5" name="Google Shape;178;p7" descr="Google Shape;178;p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26" name="Google Shape;180;p7" descr="Google Shape;180;p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7" name="Google Shape;181;p7" descr="Google Shape;181;p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8" name="wyGI9rh8u4C-VihzCy3LPP72VGdypbsvDMP8ghJ2Or_YGshYqiq9KQbjPkwPnfTQnMOvl4Jed2jUsqtJrLq1FYSuX4wD4qSqh7lu0rE6HicxrKh_YAMmQbYCpxftUsuf_5CUCwTZHAVK3hF_SSYfx7ld=s2048.png" descr="wyGI9rh8u4C-VihzCy3LPP72VGdypbsvDMP8ghJ2Or_YGshYqiq9KQbjPkwPnfTQnMOvl4Jed2jUsqtJrLq1FYSuX4wD4qSqh7lu0rE6HicxrKh_YAMmQbYCpxftUsuf_5CUCwTZHAVK3hF_SSYfx7ld=s2048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78447" y="1981200"/>
            <a:ext cx="2171701" cy="28956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1BBF8C7-999B-47F4-9DCA-18555C8CCED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20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Катушка индуктивности</a:t>
            </a:r>
          </a:p>
        </p:txBody>
      </p:sp>
      <p:sp>
        <p:nvSpPr>
          <p:cNvPr id="431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432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33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434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5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36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7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8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39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440" name="Google Shape;133;p15"/>
          <p:cNvSpPr txBox="1"/>
          <p:nvPr/>
        </p:nvSpPr>
        <p:spPr>
          <a:xfrm>
            <a:off x="7079994" y="1545133"/>
            <a:ext cx="4651251" cy="212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lvl="1" indent="228600">
              <a:spcBef>
                <a:spcPts val="1000"/>
              </a:spcBef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Основные характеристики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Индуктивность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Добротность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Собственная емкость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Стабильность</a:t>
            </a:r>
          </a:p>
        </p:txBody>
      </p:sp>
      <p:pic>
        <p:nvPicPr>
          <p:cNvPr id="441" name="katushka-induktivnost.jpg" descr="katushka-induktivnost.jp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1800" y="1816543"/>
            <a:ext cx="4014801" cy="337378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112B2-93FB-4D72-946D-9B529C05289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21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Виды катушек</a:t>
            </a:r>
          </a:p>
        </p:txBody>
      </p:sp>
      <p:sp>
        <p:nvSpPr>
          <p:cNvPr id="444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445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46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447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8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49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50" name="Google Shape;181;p7" descr="Google Shape;181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451" name="solenoid-akpp.jpg.png" descr="solenoid-akpp.jpg.png"/>
          <p:cNvPicPr>
            <a:picLocks noChangeAspect="1"/>
          </p:cNvPicPr>
          <p:nvPr/>
        </p:nvPicPr>
        <p:blipFill>
          <a:blip r:embed="rId8"/>
          <a:srcRect l="10490" r="15572"/>
          <a:stretch>
            <a:fillRect/>
          </a:stretch>
        </p:blipFill>
        <p:spPr>
          <a:xfrm>
            <a:off x="9168813" y="1668475"/>
            <a:ext cx="1905001" cy="1351621"/>
          </a:xfrm>
          <a:prstGeom prst="rect">
            <a:avLst/>
          </a:prstGeom>
          <a:ln w="12700">
            <a:miter lim="400000"/>
          </a:ln>
        </p:spPr>
      </p:pic>
      <p:pic>
        <p:nvPicPr>
          <p:cNvPr id="452" name="kontur-katushka-induktivnosti-naglyadnoe-posobie-iz-1-20857234.jpg" descr="kontur-katushka-induktivnosti-naglyadnoe-posobie-iz-1-20857234.jpg"/>
          <p:cNvPicPr>
            <a:picLocks noChangeAspect="1"/>
          </p:cNvPicPr>
          <p:nvPr/>
        </p:nvPicPr>
        <p:blipFill>
          <a:blip r:embed="rId9"/>
          <a:srcRect l="12500" r="12500"/>
          <a:stretch>
            <a:fillRect/>
          </a:stretch>
        </p:blipFill>
        <p:spPr>
          <a:xfrm>
            <a:off x="3765232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53" name="62151b804a3d9.jpg" descr="62151b804a3d9.jpg"/>
          <p:cNvPicPr>
            <a:picLocks noChangeAspect="1"/>
          </p:cNvPicPr>
          <p:nvPr/>
        </p:nvPicPr>
        <p:blipFill>
          <a:blip r:embed="rId10"/>
          <a:srcRect l="12414" r="4341"/>
          <a:stretch>
            <a:fillRect/>
          </a:stretch>
        </p:blipFill>
        <p:spPr>
          <a:xfrm>
            <a:off x="6467022" y="1527225"/>
            <a:ext cx="1905001" cy="1716341"/>
          </a:xfrm>
          <a:prstGeom prst="rect">
            <a:avLst/>
          </a:prstGeom>
          <a:ln w="12700">
            <a:miter lim="400000"/>
          </a:ln>
        </p:spPr>
      </p:pic>
      <p:pic>
        <p:nvPicPr>
          <p:cNvPr id="454" name="Inductor_Magnetic-Bar.jpg" descr="Inductor_Magnetic-Bar.jp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3442" y="1391785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455" name="Google Shape;148;p16"/>
          <p:cNvSpPr txBox="1"/>
          <p:nvPr/>
        </p:nvSpPr>
        <p:spPr>
          <a:xfrm>
            <a:off x="1062994" y="3404918"/>
            <a:ext cx="1905896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Дроссель</a:t>
            </a:r>
          </a:p>
        </p:txBody>
      </p:sp>
      <p:sp>
        <p:nvSpPr>
          <p:cNvPr id="456" name="Google Shape;148;p16"/>
          <p:cNvSpPr txBox="1"/>
          <p:nvPr/>
        </p:nvSpPr>
        <p:spPr>
          <a:xfrm>
            <a:off x="3338632" y="3404918"/>
            <a:ext cx="2603118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Контурная</a:t>
            </a:r>
          </a:p>
        </p:txBody>
      </p:sp>
      <p:sp>
        <p:nvSpPr>
          <p:cNvPr id="457" name="Google Shape;148;p16"/>
          <p:cNvSpPr txBox="1"/>
          <p:nvPr/>
        </p:nvSpPr>
        <p:spPr>
          <a:xfrm>
            <a:off x="6210008" y="3404918"/>
            <a:ext cx="2537317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Вариометр</a:t>
            </a:r>
          </a:p>
        </p:txBody>
      </p:sp>
      <p:sp>
        <p:nvSpPr>
          <p:cNvPr id="458" name="Google Shape;148;p16"/>
          <p:cNvSpPr txBox="1"/>
          <p:nvPr/>
        </p:nvSpPr>
        <p:spPr>
          <a:xfrm>
            <a:off x="9168365" y="3404918"/>
            <a:ext cx="2419352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Соленоид</a:t>
            </a:r>
          </a:p>
        </p:txBody>
      </p:sp>
      <p:pic>
        <p:nvPicPr>
          <p:cNvPr id="459" name="lindgren-6502-9-kgc-30-mgc1.jpg" descr="lindgren-6502-9-kgc-30-mgc1.jpg"/>
          <p:cNvPicPr>
            <a:picLocks noChangeAspect="1"/>
          </p:cNvPicPr>
          <p:nvPr/>
        </p:nvPicPr>
        <p:blipFill>
          <a:blip r:embed="rId12"/>
          <a:srcRect l="17500" r="17500"/>
          <a:stretch>
            <a:fillRect/>
          </a:stretch>
        </p:blipFill>
        <p:spPr>
          <a:xfrm>
            <a:off x="1063442" y="4005160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460" name="Google Shape;148;p16"/>
          <p:cNvSpPr txBox="1"/>
          <p:nvPr/>
        </p:nvSpPr>
        <p:spPr>
          <a:xfrm>
            <a:off x="806267" y="6047124"/>
            <a:ext cx="2419351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Антенны</a:t>
            </a:r>
          </a:p>
        </p:txBody>
      </p:sp>
      <p:pic>
        <p:nvPicPr>
          <p:cNvPr id="461" name="54411912.jpg" descr="54411912.jpg"/>
          <p:cNvPicPr>
            <a:picLocks noChangeAspect="1"/>
          </p:cNvPicPr>
          <p:nvPr/>
        </p:nvPicPr>
        <p:blipFill>
          <a:blip r:embed="rId13"/>
          <a:srcRect l="12122" r="10241"/>
          <a:stretch>
            <a:fillRect/>
          </a:stretch>
        </p:blipFill>
        <p:spPr>
          <a:xfrm>
            <a:off x="3749159" y="4139740"/>
            <a:ext cx="1905001" cy="1635841"/>
          </a:xfrm>
          <a:prstGeom prst="rect">
            <a:avLst/>
          </a:prstGeom>
          <a:ln w="12700">
            <a:miter lim="400000"/>
          </a:ln>
        </p:spPr>
      </p:pic>
      <p:sp>
        <p:nvSpPr>
          <p:cNvPr id="462" name="Google Shape;148;p16"/>
          <p:cNvSpPr txBox="1"/>
          <p:nvPr/>
        </p:nvSpPr>
        <p:spPr>
          <a:xfrm>
            <a:off x="3508057" y="6047124"/>
            <a:ext cx="2419351" cy="67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Индуктор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A94E92E-1960-4980-8797-2AAC767D0C4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22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Маркировка катушек</a:t>
            </a:r>
          </a:p>
        </p:txBody>
      </p:sp>
      <p:sp>
        <p:nvSpPr>
          <p:cNvPr id="465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466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67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468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69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Google Shape;180;p7" descr="Google Shape;180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Google Shape;181;p7" descr="Google Shape;181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3" name="Google Shape;179;p7" descr="Google Shape;179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76" name="Сгруппировать"/>
          <p:cNvGrpSpPr/>
          <p:nvPr/>
        </p:nvGrpSpPr>
        <p:grpSpPr>
          <a:xfrm>
            <a:off x="737080" y="1355000"/>
            <a:ext cx="3313114" cy="5026956"/>
            <a:chOff x="0" y="0"/>
            <a:chExt cx="3313112" cy="5026955"/>
          </a:xfrm>
        </p:grpSpPr>
        <p:pic>
          <p:nvPicPr>
            <p:cNvPr id="474" name="L1.jpg" descr="L1.jpg"/>
            <p:cNvPicPr>
              <a:picLocks noChangeAspect="1"/>
            </p:cNvPicPr>
            <p:nvPr/>
          </p:nvPicPr>
          <p:blipFill>
            <a:blip r:embed="rId10"/>
            <a:srcRect b="21450"/>
            <a:stretch>
              <a:fillRect/>
            </a:stretch>
          </p:blipFill>
          <p:spPr>
            <a:xfrm>
              <a:off x="0" y="0"/>
              <a:ext cx="3312950" cy="46263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75" name="Caption"/>
            <p:cNvSpPr/>
            <p:nvPr/>
          </p:nvSpPr>
          <p:spPr>
            <a:xfrm>
              <a:off x="0" y="4727971"/>
              <a:ext cx="3313113" cy="298985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algn="ctr"/>
            </a:lstStyle>
            <a:p>
              <a:r>
                <a:t>Цветовая маркировка</a:t>
              </a:r>
            </a:p>
          </p:txBody>
        </p:sp>
      </p:grpSp>
      <p:grpSp>
        <p:nvGrpSpPr>
          <p:cNvPr id="479" name="Сгруппировать"/>
          <p:cNvGrpSpPr/>
          <p:nvPr/>
        </p:nvGrpSpPr>
        <p:grpSpPr>
          <a:xfrm>
            <a:off x="7105014" y="1459865"/>
            <a:ext cx="2133601" cy="3158389"/>
            <a:chOff x="0" y="0"/>
            <a:chExt cx="2133600" cy="3158388"/>
          </a:xfrm>
        </p:grpSpPr>
        <p:pic>
          <p:nvPicPr>
            <p:cNvPr id="477" name="fTW6dmHX6vRxII7k2bqPAJA2N_4SIxYfLjPDbsCehJWUIcifvKLT72NkVSdQukTLF0XZcpv6WsRGy4N7F95qs3pxpv02_AyTHkv8NVT8xhzh1IPh5Wy79giaZF_cXxQvOGruzPAn4Z5h5u_bxJSQoODf=s2048.png" descr="fTW6dmHX6vRxII7k2bqPAJA2N_4SIxYfLjPDbsCehJWUIcifvKLT72NkVSdQukTLF0XZcpv6WsRGy4N7F95qs3pxpv02_AyTHkv8NVT8xhzh1IPh5Wy79giaZF_cXxQvOGruzPAn4Z5h5u_bxJSQoODf=s2048.png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65174" y="0"/>
              <a:ext cx="1803252" cy="25546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78" name="Caption"/>
            <p:cNvSpPr/>
            <p:nvPr/>
          </p:nvSpPr>
          <p:spPr>
            <a:xfrm>
              <a:off x="0" y="2656204"/>
              <a:ext cx="2133600" cy="502185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algn="ctr"/>
            </a:lstStyle>
            <a:p>
              <a:r>
                <a:t>Пример маркировки цифровой, 18 мкГн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9D00710-DDF9-4C48-A077-204E703E819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23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Транзистор</a:t>
            </a:r>
          </a:p>
        </p:txBody>
      </p:sp>
      <p:sp>
        <p:nvSpPr>
          <p:cNvPr id="482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483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84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485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86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87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88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89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90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491" name="Google Shape;133;p15"/>
          <p:cNvSpPr txBox="1"/>
          <p:nvPr/>
        </p:nvSpPr>
        <p:spPr>
          <a:xfrm>
            <a:off x="7079994" y="1545133"/>
            <a:ext cx="4651251" cy="199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lvl="1" indent="228600">
              <a:spcBef>
                <a:spcPts val="1000"/>
              </a:spcBef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endParaRPr/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Биполярные (BJT)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Полевые (FET)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С изолированным затвором (IGBT)</a:t>
            </a:r>
          </a:p>
        </p:txBody>
      </p:sp>
      <p:pic>
        <p:nvPicPr>
          <p:cNvPr id="492" name="Vidyi-tranzistorov.jpg" descr="Vidyi-tranzistorov.jpg"/>
          <p:cNvPicPr>
            <a:picLocks noChangeAspect="1"/>
          </p:cNvPicPr>
          <p:nvPr/>
        </p:nvPicPr>
        <p:blipFill>
          <a:blip r:embed="rId10"/>
          <a:srcRect l="2440" r="1398"/>
          <a:stretch>
            <a:fillRect/>
          </a:stretch>
        </p:blipFill>
        <p:spPr>
          <a:xfrm>
            <a:off x="1109212" y="1950869"/>
            <a:ext cx="4054024" cy="347786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943AC6B-FC1E-45C7-B0FF-D2AE52C5742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24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Маркировка PRO-ELECTRON</a:t>
            </a:r>
          </a:p>
        </p:txBody>
      </p:sp>
      <p:sp>
        <p:nvSpPr>
          <p:cNvPr id="495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496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97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498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99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00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01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02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03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504" name="1e876f85-2012-11e6-8973-001fd02526d1-1200x630_0_0.jpeg" descr="1e876f85-2012-11e6-8973-001fd02526d1-1200x630_0_0.jpeg"/>
          <p:cNvPicPr>
            <a:picLocks noChangeAspect="1"/>
          </p:cNvPicPr>
          <p:nvPr/>
        </p:nvPicPr>
        <p:blipFill>
          <a:blip r:embed="rId10"/>
          <a:srcRect l="21527" r="21527"/>
          <a:stretch>
            <a:fillRect/>
          </a:stretch>
        </p:blipFill>
        <p:spPr>
          <a:xfrm>
            <a:off x="6073915" y="1366599"/>
            <a:ext cx="3307049" cy="3048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05" name="instad.io-03_Oct_2023 21_10.png" descr="instad.io-03_Oct_2023 21_10.png"/>
          <p:cNvPicPr>
            <a:picLocks noChangeAspect="1"/>
          </p:cNvPicPr>
          <p:nvPr/>
        </p:nvPicPr>
        <p:blipFill>
          <a:blip r:embed="rId11"/>
          <a:srcRect l="35157" t="5029" r="35157" b="47471"/>
          <a:stretch>
            <a:fillRect/>
          </a:stretch>
        </p:blipFill>
        <p:spPr>
          <a:xfrm>
            <a:off x="1099804" y="1366599"/>
            <a:ext cx="4666724" cy="389069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1CD10FE-ECD2-420F-BA05-FA8169AEA59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25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Маркировка JEDEC</a:t>
            </a:r>
          </a:p>
        </p:txBody>
      </p:sp>
      <p:sp>
        <p:nvSpPr>
          <p:cNvPr id="508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509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10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511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12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13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14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15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16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517" name="F7390442-01.png" descr="F7390442-01.png"/>
          <p:cNvPicPr>
            <a:picLocks noChangeAspect="1"/>
          </p:cNvPicPr>
          <p:nvPr/>
        </p:nvPicPr>
        <p:blipFill>
          <a:blip r:embed="rId10"/>
          <a:srcRect l="37295" r="1749" b="17643"/>
          <a:stretch>
            <a:fillRect/>
          </a:stretch>
        </p:blipFill>
        <p:spPr>
          <a:xfrm>
            <a:off x="1954423" y="4181217"/>
            <a:ext cx="3307049" cy="2510969"/>
          </a:xfrm>
          <a:prstGeom prst="rect">
            <a:avLst/>
          </a:prstGeom>
          <a:ln w="12700">
            <a:miter lim="400000"/>
          </a:ln>
        </p:spPr>
      </p:pic>
      <p:pic>
        <p:nvPicPr>
          <p:cNvPr id="518" name="1237868179265981273687-2.png" descr="1237868179265981273687-2.png"/>
          <p:cNvPicPr>
            <a:picLocks noChangeAspect="1"/>
          </p:cNvPicPr>
          <p:nvPr/>
        </p:nvPicPr>
        <p:blipFill>
          <a:blip r:embed="rId11"/>
          <a:srcRect t="14810"/>
          <a:stretch>
            <a:fillRect/>
          </a:stretch>
        </p:blipFill>
        <p:spPr>
          <a:xfrm>
            <a:off x="1905109" y="1361003"/>
            <a:ext cx="8693528" cy="275250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B0A49EC-18C0-4748-928D-FFC39ADB7F7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26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172;p7"/>
          <p:cNvSpPr txBox="1"/>
          <p:nvPr/>
        </p:nvSpPr>
        <p:spPr>
          <a:xfrm>
            <a:off x="1086172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Маркировка JIS</a:t>
            </a:r>
          </a:p>
        </p:txBody>
      </p:sp>
      <p:sp>
        <p:nvSpPr>
          <p:cNvPr id="521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522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23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524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5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26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7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8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29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530" name="sX8-zJQTtRX6NihGKi5tKhVi5ZqZW1pxY9eo5aHqWMPNO2eAVU3QBaMrW8F0b8EKbPiRnirlWqbeCjHaKQIolJmWf3U9ex1DCv-deGJ0KSdM6GzRpL8QZ2Ow8V2S0qwZf4V0ydcnwXCiU_5rzgbeE-6p=s2048.jpg" descr="sX8-zJQTtRX6NihGKi5tKhVi5ZqZW1pxY9eo5aHqWMPNO2eAVU3QBaMrW8F0b8EKbPiRnirlWqbeCjHaKQIolJmWf3U9ex1DCv-deGJ0KSdM6GzRpL8QZ2Ow8V2S0qwZf4V0ydcnwXCiU_5rzgbeE-6p=s2048.jpg"/>
          <p:cNvPicPr>
            <a:picLocks noChangeAspect="1"/>
          </p:cNvPicPr>
          <p:nvPr/>
        </p:nvPicPr>
        <p:blipFill rotWithShape="1">
          <a:blip r:embed="rId10"/>
          <a:srcRect l="8577" r="5886"/>
          <a:stretch/>
        </p:blipFill>
        <p:spPr>
          <a:xfrm>
            <a:off x="62144" y="1603063"/>
            <a:ext cx="4260047" cy="498030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1" name="97812676127856512876127893.png" descr="97812676127856512876127893.png"/>
          <p:cNvPicPr>
            <a:picLocks noChangeAspect="1"/>
          </p:cNvPicPr>
          <p:nvPr/>
        </p:nvPicPr>
        <p:blipFill>
          <a:blip r:embed="rId11"/>
          <a:srcRect t="10574"/>
          <a:stretch>
            <a:fillRect/>
          </a:stretch>
        </p:blipFill>
        <p:spPr>
          <a:xfrm>
            <a:off x="4322191" y="1318379"/>
            <a:ext cx="6915188" cy="283759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77B4AB1-085C-4236-BBBD-A61FD4D0FEB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27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I0Q88dYnC5NRZArJzn64vXJH3yD2y6FbA2IGQJsaUmtVHiPN9cZMlECMAlwbdUZ1ClMGXFgWPCKV6_mluVfK4E_fNosFLYcGHwoQvexsZZke4hMcPPGiiGozaoyvdfTqvpX2sOUSVOoVkmdRhUmYYm-Z=s2048.png" descr="I0Q88dYnC5NRZArJzn64vXJH3yD2y6FbA2IGQJsaUmtVHiPN9cZMlECMAlwbdUZ1ClMGXFgWPCKV6_mluVfK4E_fNosFLYcGHwoQvexsZZke4hMcPPGiiGozaoyvdfTqvpX2sOUSVOoVkmdRhUmYYm-Z=s204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81" y="1619532"/>
            <a:ext cx="5043514" cy="5043513"/>
          </a:xfrm>
          <a:prstGeom prst="rect">
            <a:avLst/>
          </a:prstGeom>
          <a:ln w="12700">
            <a:miter lim="400000"/>
          </a:ln>
        </p:spPr>
      </p:pic>
      <p:sp>
        <p:nvSpPr>
          <p:cNvPr id="533" name="Google Shape;172;p7"/>
          <p:cNvSpPr txBox="1"/>
          <p:nvPr/>
        </p:nvSpPr>
        <p:spPr>
          <a:xfrm>
            <a:off x="1086172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Отечественная система</a:t>
            </a:r>
          </a:p>
        </p:txBody>
      </p:sp>
      <p:sp>
        <p:nvSpPr>
          <p:cNvPr id="534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535" name="Google Shape;174;p7" descr="Google Shape;174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36" name="Google Shape;175;p7" descr="Google Shape;175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537" name="Google Shape;176;p7" descr="Google Shape;176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8" name="Google Shape;177;p7" descr="Google Shape;177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39" name="Google Shape;178;p7" descr="Google Shape;178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0" name="Google Shape;179;p7" descr="Google Shape;179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1" name="Google Shape;180;p7" descr="Google Shape;180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42" name="Google Shape;181;p7" descr="Google Shape;181;p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0B2553C-6EE4-428F-AF2D-062CC943832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28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УГО</a:t>
            </a:r>
          </a:p>
        </p:txBody>
      </p:sp>
      <p:sp>
        <p:nvSpPr>
          <p:cNvPr id="546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547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48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549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50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51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52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53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54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555" name="Снимок экрана 2023-10-03 в 22.13.23.png" descr="Снимок экрана 2023-10-03 в 22.13.23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5671" y="1336976"/>
            <a:ext cx="4674656" cy="4184048"/>
          </a:xfrm>
          <a:prstGeom prst="rect">
            <a:avLst/>
          </a:prstGeom>
          <a:ln w="12700">
            <a:miter lim="400000"/>
          </a:ln>
        </p:spPr>
      </p:pic>
      <p:pic>
        <p:nvPicPr>
          <p:cNvPr id="556" name="Снимок экрана 2023-10-03 в 22.41.39.png" descr="Снимок экрана 2023-10-03 в 22.41.39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93525" y="1295273"/>
            <a:ext cx="5172511" cy="288378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41EE571-AB49-4EFA-8C8A-9AA3D9C2967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29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228;p12"/>
          <p:cNvSpPr txBox="1"/>
          <p:nvPr/>
        </p:nvSpPr>
        <p:spPr>
          <a:xfrm>
            <a:off x="1098554" y="591819"/>
            <a:ext cx="10019656" cy="679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Ток</a:t>
            </a:r>
          </a:p>
        </p:txBody>
      </p:sp>
      <p:sp>
        <p:nvSpPr>
          <p:cNvPr id="152" name="Google Shape;229;p12"/>
          <p:cNvSpPr/>
          <p:nvPr/>
        </p:nvSpPr>
        <p:spPr>
          <a:xfrm>
            <a:off x="1052830" y="1463038"/>
            <a:ext cx="10111107" cy="4842512"/>
          </a:xfrm>
          <a:prstGeom prst="roundRect">
            <a:avLst>
              <a:gd name="adj" fmla="val 3848"/>
            </a:avLst>
          </a:prstGeom>
          <a:solidFill>
            <a:srgbClr val="0CA8E6">
              <a:alpha val="13725"/>
            </a:srgbClr>
          </a:solidFill>
          <a:ln w="38100">
            <a:solidFill>
              <a:srgbClr val="FFFFFF"/>
            </a:solidFill>
            <a:miter/>
          </a:ln>
        </p:spPr>
        <p:txBody>
          <a:bodyPr lIns="0" tIns="0" rIns="0" bIns="0" anchor="ctr"/>
          <a:lstStyle/>
          <a:p>
            <a:pPr algn="ctr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3" name="Google Shape;230;p12"/>
          <p:cNvSpPr/>
          <p:nvPr/>
        </p:nvSpPr>
        <p:spPr>
          <a:xfrm>
            <a:off x="1052535" y="1463675"/>
            <a:ext cx="10111108" cy="688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85" extrusionOk="0">
                <a:moveTo>
                  <a:pt x="0" y="5945"/>
                </a:moveTo>
                <a:cubicBezTo>
                  <a:pt x="0" y="2655"/>
                  <a:pt x="182" y="0"/>
                  <a:pt x="407" y="0"/>
                </a:cubicBezTo>
                <a:lnTo>
                  <a:pt x="21193" y="0"/>
                </a:lnTo>
                <a:cubicBezTo>
                  <a:pt x="21418" y="0"/>
                  <a:pt x="21600" y="2655"/>
                  <a:pt x="21600" y="5945"/>
                </a:cubicBezTo>
                <a:lnTo>
                  <a:pt x="21600" y="15457"/>
                </a:lnTo>
                <a:cubicBezTo>
                  <a:pt x="21600" y="18746"/>
                  <a:pt x="21596" y="21362"/>
                  <a:pt x="21567" y="21422"/>
                </a:cubicBezTo>
                <a:lnTo>
                  <a:pt x="14" y="21481"/>
                </a:lnTo>
                <a:cubicBezTo>
                  <a:pt x="5" y="21600"/>
                  <a:pt x="0" y="18746"/>
                  <a:pt x="0" y="15457"/>
                </a:cubicBezTo>
                <a:lnTo>
                  <a:pt x="0" y="5945"/>
                </a:lnTo>
                <a:close/>
              </a:path>
            </a:pathLst>
          </a:custGeom>
          <a:solidFill>
            <a:srgbClr val="0CA8E6">
              <a:alpha val="14901"/>
            </a:srgbClr>
          </a:solidFill>
          <a:ln w="38100">
            <a:solidFill>
              <a:srgbClr val="FFFFFF"/>
            </a:solidFill>
            <a:miter/>
          </a:ln>
        </p:spPr>
        <p:txBody>
          <a:bodyPr lIns="0" tIns="0" rIns="0" bIns="0" anchor="ctr"/>
          <a:lstStyle/>
          <a:p>
            <a:pPr algn="ctr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4" name="Google Shape;231;p12"/>
          <p:cNvSpPr/>
          <p:nvPr/>
        </p:nvSpPr>
        <p:spPr>
          <a:xfrm>
            <a:off x="1429385" y="1705610"/>
            <a:ext cx="208281" cy="203835"/>
          </a:xfrm>
          <a:prstGeom prst="ellipse">
            <a:avLst/>
          </a:prstGeom>
          <a:solidFill>
            <a:srgbClr val="00B7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5" name="Google Shape;232;p12"/>
          <p:cNvSpPr/>
          <p:nvPr/>
        </p:nvSpPr>
        <p:spPr>
          <a:xfrm>
            <a:off x="1819275" y="1705610"/>
            <a:ext cx="208280" cy="203835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" name="Google Shape;233;p12"/>
          <p:cNvSpPr/>
          <p:nvPr/>
        </p:nvSpPr>
        <p:spPr>
          <a:xfrm>
            <a:off x="2209163" y="1705610"/>
            <a:ext cx="208281" cy="203835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7" name="Google Shape;234;p12"/>
          <p:cNvSpPr txBox="1"/>
          <p:nvPr/>
        </p:nvSpPr>
        <p:spPr>
          <a:xfrm>
            <a:off x="1771653" y="2709545"/>
            <a:ext cx="8560428" cy="2911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«Ток - это движение электронов или других заряженных частиц через проводник, например, провод или электрическую цепь»</a:t>
            </a:r>
          </a:p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endParaRPr/>
          </a:p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A - единица измерения (Амперы)</a:t>
            </a:r>
          </a:p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I - символ обозначения</a:t>
            </a:r>
          </a:p>
        </p:txBody>
      </p:sp>
      <p:pic>
        <p:nvPicPr>
          <p:cNvPr id="158" name="Google Shape;235;p12" descr="Google Shape;235;p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118" y="731519"/>
            <a:ext cx="419102" cy="400052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Определение"/>
          <p:cNvSpPr txBox="1"/>
          <p:nvPr/>
        </p:nvSpPr>
        <p:spPr>
          <a:xfrm>
            <a:off x="2599053" y="1655559"/>
            <a:ext cx="4984232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Определение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2B07DF6-1C73-4E35-A8F4-DD1CEC1FD32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3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Снимок экрана 2023-10-04 в 20.15.10.png" descr="Снимок экрана 2023-10-04 в 20.15.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018" y="1306621"/>
            <a:ext cx="8243964" cy="5483870"/>
          </a:xfrm>
          <a:prstGeom prst="rect">
            <a:avLst/>
          </a:prstGeom>
          <a:ln w="12700">
            <a:miter lim="400000"/>
          </a:ln>
        </p:spPr>
      </p:pic>
      <p:sp>
        <p:nvSpPr>
          <p:cNvPr id="559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УГО РАЗЛИЧНЫХ КОМПОНЕНТОВ</a:t>
            </a:r>
          </a:p>
        </p:txBody>
      </p:sp>
      <p:sp>
        <p:nvSpPr>
          <p:cNvPr id="560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561" name="Google Shape;174;p7" descr="Google Shape;174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62" name="Google Shape;175;p7" descr="Google Shape;175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563" name="Google Shape;176;p7" descr="Google Shape;176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64" name="Google Shape;177;p7" descr="Google Shape;177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65" name="Google Shape;178;p7" descr="Google Shape;178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66" name="Google Shape;179;p7" descr="Google Shape;179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67" name="Google Shape;180;p7" descr="Google Shape;180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68" name="Google Shape;181;p7" descr="Google Shape;181;p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271850F-F80A-4E98-8E7B-E621C8CFF90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30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228;p12"/>
          <p:cNvSpPr txBox="1"/>
          <p:nvPr/>
        </p:nvSpPr>
        <p:spPr>
          <a:xfrm>
            <a:off x="1098554" y="591819"/>
            <a:ext cx="10019656" cy="679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Напряжение</a:t>
            </a:r>
          </a:p>
        </p:txBody>
      </p:sp>
      <p:sp>
        <p:nvSpPr>
          <p:cNvPr id="163" name="Google Shape;229;p12"/>
          <p:cNvSpPr/>
          <p:nvPr/>
        </p:nvSpPr>
        <p:spPr>
          <a:xfrm>
            <a:off x="1052830" y="1463038"/>
            <a:ext cx="10111107" cy="4842512"/>
          </a:xfrm>
          <a:prstGeom prst="roundRect">
            <a:avLst>
              <a:gd name="adj" fmla="val 3848"/>
            </a:avLst>
          </a:prstGeom>
          <a:solidFill>
            <a:srgbClr val="0CA8E6">
              <a:alpha val="13725"/>
            </a:srgbClr>
          </a:solidFill>
          <a:ln w="38100">
            <a:solidFill>
              <a:srgbClr val="FFFFFF"/>
            </a:solidFill>
            <a:miter/>
          </a:ln>
        </p:spPr>
        <p:txBody>
          <a:bodyPr lIns="0" tIns="0" rIns="0" bIns="0" anchor="ctr"/>
          <a:lstStyle/>
          <a:p>
            <a:pPr algn="ctr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4" name="Google Shape;230;p12"/>
          <p:cNvSpPr/>
          <p:nvPr/>
        </p:nvSpPr>
        <p:spPr>
          <a:xfrm>
            <a:off x="1052535" y="1463675"/>
            <a:ext cx="10111108" cy="688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85" extrusionOk="0">
                <a:moveTo>
                  <a:pt x="0" y="5945"/>
                </a:moveTo>
                <a:cubicBezTo>
                  <a:pt x="0" y="2655"/>
                  <a:pt x="182" y="0"/>
                  <a:pt x="407" y="0"/>
                </a:cubicBezTo>
                <a:lnTo>
                  <a:pt x="21193" y="0"/>
                </a:lnTo>
                <a:cubicBezTo>
                  <a:pt x="21418" y="0"/>
                  <a:pt x="21600" y="2655"/>
                  <a:pt x="21600" y="5945"/>
                </a:cubicBezTo>
                <a:lnTo>
                  <a:pt x="21600" y="15457"/>
                </a:lnTo>
                <a:cubicBezTo>
                  <a:pt x="21600" y="18746"/>
                  <a:pt x="21596" y="21362"/>
                  <a:pt x="21567" y="21422"/>
                </a:cubicBezTo>
                <a:lnTo>
                  <a:pt x="14" y="21481"/>
                </a:lnTo>
                <a:cubicBezTo>
                  <a:pt x="5" y="21600"/>
                  <a:pt x="0" y="18746"/>
                  <a:pt x="0" y="15457"/>
                </a:cubicBezTo>
                <a:lnTo>
                  <a:pt x="0" y="5945"/>
                </a:lnTo>
                <a:close/>
              </a:path>
            </a:pathLst>
          </a:custGeom>
          <a:solidFill>
            <a:srgbClr val="0CA8E6">
              <a:alpha val="14901"/>
            </a:srgbClr>
          </a:solidFill>
          <a:ln w="38100">
            <a:solidFill>
              <a:srgbClr val="FFFFFF"/>
            </a:solidFill>
            <a:miter/>
          </a:ln>
        </p:spPr>
        <p:txBody>
          <a:bodyPr lIns="0" tIns="0" rIns="0" bIns="0" anchor="ctr"/>
          <a:lstStyle/>
          <a:p>
            <a:pPr algn="ctr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5" name="Google Shape;231;p12"/>
          <p:cNvSpPr/>
          <p:nvPr/>
        </p:nvSpPr>
        <p:spPr>
          <a:xfrm>
            <a:off x="1429385" y="1705610"/>
            <a:ext cx="208281" cy="203835"/>
          </a:xfrm>
          <a:prstGeom prst="ellipse">
            <a:avLst/>
          </a:prstGeom>
          <a:solidFill>
            <a:srgbClr val="00B7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6" name="Google Shape;232;p12"/>
          <p:cNvSpPr/>
          <p:nvPr/>
        </p:nvSpPr>
        <p:spPr>
          <a:xfrm>
            <a:off x="1819275" y="1705610"/>
            <a:ext cx="208280" cy="203835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7" name="Google Shape;233;p12"/>
          <p:cNvSpPr/>
          <p:nvPr/>
        </p:nvSpPr>
        <p:spPr>
          <a:xfrm>
            <a:off x="2209163" y="1705610"/>
            <a:ext cx="208281" cy="203835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8" name="Google Shape;234;p12"/>
          <p:cNvSpPr txBox="1"/>
          <p:nvPr/>
        </p:nvSpPr>
        <p:spPr>
          <a:xfrm>
            <a:off x="1771653" y="2709545"/>
            <a:ext cx="8560428" cy="2911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«Напряжение - это разность потенциалов между двумя точками электрической цепи, которая вызывает течение электрического тока в цепи»</a:t>
            </a:r>
          </a:p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endParaRPr/>
          </a:p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В (V) - единица измерения (Вольты)</a:t>
            </a:r>
          </a:p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U (V) - символ обозначения</a:t>
            </a:r>
          </a:p>
        </p:txBody>
      </p:sp>
      <p:pic>
        <p:nvPicPr>
          <p:cNvPr id="169" name="Google Shape;235;p12" descr="Google Shape;235;p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944" y="731519"/>
            <a:ext cx="419102" cy="400052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Определение"/>
          <p:cNvSpPr txBox="1"/>
          <p:nvPr/>
        </p:nvSpPr>
        <p:spPr>
          <a:xfrm>
            <a:off x="2599053" y="1655559"/>
            <a:ext cx="4984232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Определение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A79764F-8251-4812-B4FB-6DD0C64DDF6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4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Постоянный ток (Direct Current, DC)</a:t>
            </a:r>
          </a:p>
        </p:txBody>
      </p:sp>
      <p:sp>
        <p:nvSpPr>
          <p:cNvPr id="174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75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Google Shape;133;p15"/>
          <p:cNvSpPr txBox="1"/>
          <p:nvPr/>
        </p:nvSpPr>
        <p:spPr>
          <a:xfrm>
            <a:off x="7079994" y="1884700"/>
            <a:ext cx="4651252" cy="125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Постоянное направление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Не меняется со временем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Возможность накопления</a:t>
            </a:r>
          </a:p>
        </p:txBody>
      </p:sp>
      <p:pic>
        <p:nvPicPr>
          <p:cNvPr id="184" name="Снимок экрана 2023-10-01 в 18.50.52.png" descr="Снимок экрана 2023-10-01 в 18.50.52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4342" y="1890133"/>
            <a:ext cx="5065528" cy="30777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3_jtpLLUW51m3mdcJhdWG5caD5oXas8-7Ckwx5wVdUDT9cGdTROu0Z_szz0l80nUmwEe_gqONo0zw2SV08w2rcaRYHDL66VYVWq2z6UYb1itsI5z2g7Fduh-InD9PNhIh5UBPK1EfAmQGY61714hNQ=s2048.jpg" descr="3_jtpLLUW51m3mdcJhdWG5caD5oXas8-7Ckwx5wVdUDT9cGdTROu0Z_szz0l80nUmwEe_gqONo0zw2SV08w2rcaRYHDL66VYVWq2z6UYb1itsI5z2g7Fduh-InD9PNhIh5UBPK1EfAmQGY61714hNQ=s2048.jpg"/>
          <p:cNvPicPr>
            <a:picLocks noChangeAspect="1"/>
          </p:cNvPicPr>
          <p:nvPr/>
        </p:nvPicPr>
        <p:blipFill>
          <a:blip r:embed="rId11"/>
          <a:srcRect t="52997"/>
          <a:stretch>
            <a:fillRect/>
          </a:stretch>
        </p:blipFill>
        <p:spPr>
          <a:xfrm>
            <a:off x="7708962" y="3190676"/>
            <a:ext cx="2519609" cy="47653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10D8932-1B27-4289-91B2-99377DDC291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5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Переменный ток (Alternating Current, AC)</a:t>
            </a:r>
          </a:p>
        </p:txBody>
      </p:sp>
      <p:sp>
        <p:nvSpPr>
          <p:cNvPr id="188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89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Снимок экрана 2023-10-01 в 19.23.11.png" descr="Снимок экрана 2023-10-01 в 19.23.11.png"/>
          <p:cNvPicPr>
            <a:picLocks noChangeAspect="1"/>
          </p:cNvPicPr>
          <p:nvPr/>
        </p:nvPicPr>
        <p:blipFill>
          <a:blip r:embed="rId5"/>
          <a:srcRect b="4341"/>
          <a:stretch>
            <a:fillRect/>
          </a:stretch>
        </p:blipFill>
        <p:spPr>
          <a:xfrm>
            <a:off x="964342" y="1572989"/>
            <a:ext cx="5578962" cy="35508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Google Shape;177;p7" descr="Google Shape;177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Google Shape;178;p7" descr="Google Shape;178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Google Shape;179;p7" descr="Google Shape;179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Google Shape;180;p7" descr="Google Shape;180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Google Shape;181;p7" descr="Google Shape;181;p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Google Shape;133;p15"/>
          <p:cNvSpPr txBox="1"/>
          <p:nvPr/>
        </p:nvSpPr>
        <p:spPr>
          <a:xfrm>
            <a:off x="7079994" y="1884700"/>
            <a:ext cx="4651252" cy="125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Изменяет направление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Различная форма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Эффективность передачи</a:t>
            </a:r>
          </a:p>
        </p:txBody>
      </p:sp>
      <p:pic>
        <p:nvPicPr>
          <p:cNvPr id="199" name="3_jtpLLUW51m3mdcJhdWG5caD5oXas8-7Ckwx5wVdUDT9cGdTROu0Z_szz0l80nUmwEe_gqONo0zw2SV08w2rcaRYHDL66VYVWq2z6UYb1itsI5z2g7Fduh-InD9PNhIh5UBPK1EfAmQGY61714hNQ=s2048.jpg" descr="3_jtpLLUW51m3mdcJhdWG5caD5oXas8-7Ckwx5wVdUDT9cGdTROu0Z_szz0l80nUmwEe_gqONo0zw2SV08w2rcaRYHDL66VYVWq2z6UYb1itsI5z2g7Fduh-InD9PNhIh5UBPK1EfAmQGY61714hNQ=s2048.jpg"/>
          <p:cNvPicPr>
            <a:picLocks noChangeAspect="1"/>
          </p:cNvPicPr>
          <p:nvPr/>
        </p:nvPicPr>
        <p:blipFill>
          <a:blip r:embed="rId11"/>
          <a:srcRect b="49491"/>
          <a:stretch>
            <a:fillRect/>
          </a:stretch>
        </p:blipFill>
        <p:spPr>
          <a:xfrm>
            <a:off x="8082299" y="3182948"/>
            <a:ext cx="2189816" cy="44505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85B10A7-FED6-454F-A213-63CFC98858A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6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Физика</a:t>
            </a:r>
          </a:p>
        </p:txBody>
      </p:sp>
      <p:sp>
        <p:nvSpPr>
          <p:cNvPr id="202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03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Google Shape;133;p15"/>
          <p:cNvSpPr txBox="1"/>
          <p:nvPr/>
        </p:nvSpPr>
        <p:spPr>
          <a:xfrm>
            <a:off x="928574" y="2030110"/>
            <a:ext cx="4651251" cy="2995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algn="ctr">
              <a:spcBef>
                <a:spcPts val="1000"/>
              </a:spcBef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rPr lang="ru-RU" dirty="0"/>
              <a:t>Правила Кирхгофа</a:t>
            </a:r>
            <a:endParaRPr dirty="0"/>
          </a:p>
          <a:p>
            <a:pPr algn="ctr">
              <a:spcBef>
                <a:spcPts val="1000"/>
              </a:spcBef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rPr dirty="0"/>
              <a:t>«</a:t>
            </a:r>
            <a:r>
              <a:rPr lang="ru-RU" dirty="0"/>
              <a:t>Количество</a:t>
            </a:r>
            <a:r>
              <a:rPr dirty="0"/>
              <a:t> </a:t>
            </a:r>
            <a:r>
              <a:rPr lang="ru-RU" dirty="0"/>
              <a:t>тока</a:t>
            </a:r>
            <a:r>
              <a:rPr dirty="0"/>
              <a:t> </a:t>
            </a:r>
            <a:r>
              <a:rPr lang="ru-RU" dirty="0"/>
              <a:t>зашедших</a:t>
            </a:r>
            <a:r>
              <a:rPr dirty="0"/>
              <a:t> в </a:t>
            </a:r>
            <a:r>
              <a:rPr lang="ru-RU" dirty="0"/>
              <a:t>узел</a:t>
            </a:r>
            <a:r>
              <a:rPr dirty="0"/>
              <a:t> </a:t>
            </a:r>
            <a:r>
              <a:rPr lang="ru-RU" dirty="0"/>
              <a:t>такое</a:t>
            </a:r>
            <a:r>
              <a:rPr dirty="0"/>
              <a:t> </a:t>
            </a:r>
            <a:r>
              <a:rPr lang="ru-RU" dirty="0"/>
              <a:t>же</a:t>
            </a:r>
            <a:r>
              <a:rPr dirty="0"/>
              <a:t>, </a:t>
            </a:r>
            <a:r>
              <a:rPr lang="ru-RU" dirty="0" err="1"/>
              <a:t>ĸаĸ</a:t>
            </a:r>
            <a:r>
              <a:rPr dirty="0"/>
              <a:t> и </a:t>
            </a:r>
            <a:r>
              <a:rPr lang="ru-RU" dirty="0"/>
              <a:t>количество</a:t>
            </a:r>
            <a:r>
              <a:rPr dirty="0"/>
              <a:t> </a:t>
            </a:r>
            <a:r>
              <a:rPr dirty="0" err="1"/>
              <a:t>тоĸа</a:t>
            </a:r>
            <a:r>
              <a:rPr dirty="0"/>
              <a:t> </a:t>
            </a:r>
            <a:r>
              <a:rPr dirty="0" err="1"/>
              <a:t>вытекающего</a:t>
            </a:r>
            <a:r>
              <a:rPr dirty="0"/>
              <a:t> </a:t>
            </a:r>
            <a:r>
              <a:rPr dirty="0" err="1"/>
              <a:t>из</a:t>
            </a:r>
            <a:r>
              <a:rPr dirty="0"/>
              <a:t> </a:t>
            </a:r>
            <a:r>
              <a:rPr dirty="0" err="1"/>
              <a:t>него</a:t>
            </a:r>
            <a:r>
              <a:rPr dirty="0"/>
              <a:t>»</a:t>
            </a:r>
          </a:p>
          <a:p>
            <a:pPr algn="ctr">
              <a:spcBef>
                <a:spcPts val="1000"/>
              </a:spcBef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endParaRPr dirty="0"/>
          </a:p>
          <a:p>
            <a:pPr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rPr dirty="0"/>
              <a:t>«</a:t>
            </a:r>
            <a:r>
              <a:rPr dirty="0" err="1"/>
              <a:t>Алгебраическая</a:t>
            </a:r>
            <a:r>
              <a:rPr dirty="0"/>
              <a:t> </a:t>
            </a:r>
            <a:r>
              <a:rPr dirty="0" err="1"/>
              <a:t>сумма</a:t>
            </a:r>
            <a:r>
              <a:rPr dirty="0"/>
              <a:t> ЭДС </a:t>
            </a:r>
            <a:r>
              <a:rPr dirty="0" err="1"/>
              <a:t>равна</a:t>
            </a:r>
            <a:r>
              <a:rPr dirty="0"/>
              <a:t> </a:t>
            </a:r>
            <a:r>
              <a:rPr dirty="0" err="1"/>
              <a:t>алгебраической</a:t>
            </a:r>
            <a:r>
              <a:rPr dirty="0"/>
              <a:t> </a:t>
            </a:r>
            <a:r>
              <a:rPr dirty="0" err="1"/>
              <a:t>сумме</a:t>
            </a:r>
            <a:r>
              <a:rPr dirty="0"/>
              <a:t> </a:t>
            </a:r>
            <a:r>
              <a:rPr dirty="0" err="1"/>
              <a:t>напряжений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всех</a:t>
            </a:r>
            <a:r>
              <a:rPr dirty="0"/>
              <a:t> </a:t>
            </a:r>
            <a:r>
              <a:rPr dirty="0" err="1"/>
              <a:t>пассивных</a:t>
            </a:r>
            <a:r>
              <a:rPr dirty="0"/>
              <a:t> </a:t>
            </a:r>
            <a:r>
              <a:rPr dirty="0" err="1"/>
              <a:t>элементах</a:t>
            </a:r>
            <a:r>
              <a:rPr dirty="0"/>
              <a:t> </a:t>
            </a:r>
            <a:r>
              <a:rPr dirty="0" err="1"/>
              <a:t>цепи</a:t>
            </a:r>
            <a:r>
              <a:rPr dirty="0"/>
              <a:t>»</a:t>
            </a:r>
          </a:p>
          <a:p>
            <a:pPr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endParaRPr dirty="0"/>
          </a:p>
        </p:txBody>
      </p:sp>
      <p:pic>
        <p:nvPicPr>
          <p:cNvPr id="212" name="nmQSTW1ojODo9kwhAAiXmFGV5Pk5jNju5YM6EpJjeqdCprLQ9669CylkuFdb6xF1JtH8egOvaIHD8Q-_hZXjXRcV1GffaAxr8qpZONIi0Mv9NSB2FzYPdyLy7SLZ_3v_i2rtrvm28ruWqrrDLvIHv7ST=s2048.png" descr="nmQSTW1ojODo9kwhAAiXmFGV5Pk5jNju5YM6EpJjeqdCprLQ9669CylkuFdb6xF1JtH8egOvaIHD8Q-_hZXjXRcV1GffaAxr8qpZONIi0Mv9NSB2FzYPdyLy7SLZ_3v_i2rtrvm28ruWqrrDLvIHv7ST=s2048.png"/>
          <p:cNvPicPr>
            <a:picLocks noChangeAspect="1"/>
          </p:cNvPicPr>
          <p:nvPr/>
        </p:nvPicPr>
        <p:blipFill>
          <a:blip r:embed="rId10"/>
          <a:srcRect l="8612" t="1411" r="2062" b="4948"/>
          <a:stretch>
            <a:fillRect/>
          </a:stretch>
        </p:blipFill>
        <p:spPr>
          <a:xfrm>
            <a:off x="1010859" y="1380510"/>
            <a:ext cx="1133838" cy="8106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0" h="21396" extrusionOk="0">
                <a:moveTo>
                  <a:pt x="4371" y="1"/>
                </a:moveTo>
                <a:cubicBezTo>
                  <a:pt x="4247" y="-7"/>
                  <a:pt x="4124" y="50"/>
                  <a:pt x="4071" y="169"/>
                </a:cubicBezTo>
                <a:cubicBezTo>
                  <a:pt x="4020" y="285"/>
                  <a:pt x="3951" y="279"/>
                  <a:pt x="3846" y="158"/>
                </a:cubicBezTo>
                <a:cubicBezTo>
                  <a:pt x="3646" y="-73"/>
                  <a:pt x="3056" y="129"/>
                  <a:pt x="3202" y="378"/>
                </a:cubicBezTo>
                <a:cubicBezTo>
                  <a:pt x="3269" y="493"/>
                  <a:pt x="3233" y="898"/>
                  <a:pt x="3104" y="1478"/>
                </a:cubicBezTo>
                <a:cubicBezTo>
                  <a:pt x="2910" y="2346"/>
                  <a:pt x="2909" y="2389"/>
                  <a:pt x="3097" y="2389"/>
                </a:cubicBezTo>
                <a:cubicBezTo>
                  <a:pt x="3228" y="2389"/>
                  <a:pt x="3340" y="2183"/>
                  <a:pt x="3426" y="1782"/>
                </a:cubicBezTo>
                <a:cubicBezTo>
                  <a:pt x="3570" y="1117"/>
                  <a:pt x="4059" y="356"/>
                  <a:pt x="4176" y="619"/>
                </a:cubicBezTo>
                <a:cubicBezTo>
                  <a:pt x="4216" y="708"/>
                  <a:pt x="4202" y="1088"/>
                  <a:pt x="4139" y="1467"/>
                </a:cubicBezTo>
                <a:cubicBezTo>
                  <a:pt x="4076" y="1847"/>
                  <a:pt x="4021" y="2248"/>
                  <a:pt x="4019" y="2358"/>
                </a:cubicBezTo>
                <a:cubicBezTo>
                  <a:pt x="4016" y="2612"/>
                  <a:pt x="4385" y="2610"/>
                  <a:pt x="4566" y="2358"/>
                </a:cubicBezTo>
                <a:cubicBezTo>
                  <a:pt x="4728" y="2132"/>
                  <a:pt x="4750" y="1858"/>
                  <a:pt x="4596" y="1991"/>
                </a:cubicBezTo>
                <a:cubicBezTo>
                  <a:pt x="4388" y="2169"/>
                  <a:pt x="4364" y="1782"/>
                  <a:pt x="4536" y="1101"/>
                </a:cubicBezTo>
                <a:cubicBezTo>
                  <a:pt x="4632" y="722"/>
                  <a:pt x="4681" y="314"/>
                  <a:pt x="4649" y="200"/>
                </a:cubicBezTo>
                <a:cubicBezTo>
                  <a:pt x="4615" y="76"/>
                  <a:pt x="4496" y="10"/>
                  <a:pt x="4371" y="1"/>
                </a:cubicBezTo>
                <a:close/>
                <a:moveTo>
                  <a:pt x="352" y="3835"/>
                </a:moveTo>
                <a:lnTo>
                  <a:pt x="1837" y="6653"/>
                </a:lnTo>
                <a:lnTo>
                  <a:pt x="3314" y="9460"/>
                </a:lnTo>
                <a:lnTo>
                  <a:pt x="1777" y="12299"/>
                </a:lnTo>
                <a:cubicBezTo>
                  <a:pt x="928" y="13861"/>
                  <a:pt x="232" y="15189"/>
                  <a:pt x="232" y="15243"/>
                </a:cubicBezTo>
                <a:cubicBezTo>
                  <a:pt x="232" y="15387"/>
                  <a:pt x="6062" y="15355"/>
                  <a:pt x="6126" y="15211"/>
                </a:cubicBezTo>
                <a:cubicBezTo>
                  <a:pt x="6156" y="15144"/>
                  <a:pt x="6230" y="14550"/>
                  <a:pt x="6298" y="13892"/>
                </a:cubicBezTo>
                <a:cubicBezTo>
                  <a:pt x="6366" y="13234"/>
                  <a:pt x="6452" y="12529"/>
                  <a:pt x="6493" y="12320"/>
                </a:cubicBezTo>
                <a:cubicBezTo>
                  <a:pt x="6618" y="11694"/>
                  <a:pt x="6346" y="11985"/>
                  <a:pt x="6058" y="12781"/>
                </a:cubicBezTo>
                <a:cubicBezTo>
                  <a:pt x="5915" y="13176"/>
                  <a:pt x="5669" y="13594"/>
                  <a:pt x="5511" y="13703"/>
                </a:cubicBezTo>
                <a:cubicBezTo>
                  <a:pt x="5189" y="13925"/>
                  <a:pt x="1999" y="13989"/>
                  <a:pt x="1904" y="13776"/>
                </a:cubicBezTo>
                <a:cubicBezTo>
                  <a:pt x="1873" y="13706"/>
                  <a:pt x="2419" y="12590"/>
                  <a:pt x="3112" y="11304"/>
                </a:cubicBezTo>
                <a:lnTo>
                  <a:pt x="4371" y="8968"/>
                </a:lnTo>
                <a:lnTo>
                  <a:pt x="3276" y="6862"/>
                </a:lnTo>
                <a:cubicBezTo>
                  <a:pt x="2675" y="5702"/>
                  <a:pt x="2214" y="4687"/>
                  <a:pt x="2249" y="4610"/>
                </a:cubicBezTo>
                <a:cubicBezTo>
                  <a:pt x="2283" y="4533"/>
                  <a:pt x="2868" y="4474"/>
                  <a:pt x="3554" y="4474"/>
                </a:cubicBezTo>
                <a:cubicBezTo>
                  <a:pt x="4726" y="4474"/>
                  <a:pt x="4821" y="4495"/>
                  <a:pt x="5151" y="4883"/>
                </a:cubicBezTo>
                <a:cubicBezTo>
                  <a:pt x="5344" y="5109"/>
                  <a:pt x="5564" y="5575"/>
                  <a:pt x="5638" y="5920"/>
                </a:cubicBezTo>
                <a:cubicBezTo>
                  <a:pt x="5713" y="6265"/>
                  <a:pt x="5818" y="6548"/>
                  <a:pt x="5871" y="6548"/>
                </a:cubicBezTo>
                <a:cubicBezTo>
                  <a:pt x="5924" y="6548"/>
                  <a:pt x="5968" y="5933"/>
                  <a:pt x="5968" y="5186"/>
                </a:cubicBezTo>
                <a:lnTo>
                  <a:pt x="5968" y="3835"/>
                </a:lnTo>
                <a:lnTo>
                  <a:pt x="3164" y="3835"/>
                </a:lnTo>
                <a:lnTo>
                  <a:pt x="352" y="3835"/>
                </a:lnTo>
                <a:close/>
                <a:moveTo>
                  <a:pt x="20094" y="6202"/>
                </a:moveTo>
                <a:cubicBezTo>
                  <a:pt x="19814" y="6192"/>
                  <a:pt x="19536" y="6333"/>
                  <a:pt x="19344" y="6621"/>
                </a:cubicBezTo>
                <a:cubicBezTo>
                  <a:pt x="19031" y="7091"/>
                  <a:pt x="18812" y="8026"/>
                  <a:pt x="18812" y="8895"/>
                </a:cubicBezTo>
                <a:cubicBezTo>
                  <a:pt x="18812" y="9825"/>
                  <a:pt x="19137" y="11137"/>
                  <a:pt x="19427" y="11419"/>
                </a:cubicBezTo>
                <a:cubicBezTo>
                  <a:pt x="19845" y="11828"/>
                  <a:pt x="20508" y="11728"/>
                  <a:pt x="20881" y="11210"/>
                </a:cubicBezTo>
                <a:cubicBezTo>
                  <a:pt x="21600" y="10208"/>
                  <a:pt x="21600" y="7676"/>
                  <a:pt x="20881" y="6674"/>
                </a:cubicBezTo>
                <a:cubicBezTo>
                  <a:pt x="20663" y="6372"/>
                  <a:pt x="20375" y="6212"/>
                  <a:pt x="20094" y="6202"/>
                </a:cubicBezTo>
                <a:close/>
                <a:moveTo>
                  <a:pt x="9387" y="6391"/>
                </a:moveTo>
                <a:cubicBezTo>
                  <a:pt x="8747" y="6391"/>
                  <a:pt x="8700" y="6417"/>
                  <a:pt x="8900" y="6621"/>
                </a:cubicBezTo>
                <a:cubicBezTo>
                  <a:pt x="9118" y="6844"/>
                  <a:pt x="9113" y="6864"/>
                  <a:pt x="8907" y="8015"/>
                </a:cubicBezTo>
                <a:cubicBezTo>
                  <a:pt x="8547" y="10026"/>
                  <a:pt x="8339" y="10930"/>
                  <a:pt x="8165" y="11220"/>
                </a:cubicBezTo>
                <a:cubicBezTo>
                  <a:pt x="8009" y="11479"/>
                  <a:pt x="8036" y="11503"/>
                  <a:pt x="8517" y="11503"/>
                </a:cubicBezTo>
                <a:cubicBezTo>
                  <a:pt x="8998" y="11503"/>
                  <a:pt x="9029" y="11471"/>
                  <a:pt x="8982" y="11126"/>
                </a:cubicBezTo>
                <a:cubicBezTo>
                  <a:pt x="8954" y="10921"/>
                  <a:pt x="9057" y="10159"/>
                  <a:pt x="9215" y="9418"/>
                </a:cubicBezTo>
                <a:cubicBezTo>
                  <a:pt x="9373" y="8679"/>
                  <a:pt x="9547" y="7828"/>
                  <a:pt x="9590" y="7533"/>
                </a:cubicBezTo>
                <a:cubicBezTo>
                  <a:pt x="9633" y="7239"/>
                  <a:pt x="9762" y="6862"/>
                  <a:pt x="9882" y="6695"/>
                </a:cubicBezTo>
                <a:cubicBezTo>
                  <a:pt x="10096" y="6397"/>
                  <a:pt x="10085" y="6391"/>
                  <a:pt x="9387" y="6391"/>
                </a:cubicBezTo>
                <a:close/>
                <a:moveTo>
                  <a:pt x="20079" y="6433"/>
                </a:moveTo>
                <a:cubicBezTo>
                  <a:pt x="20147" y="6428"/>
                  <a:pt x="20223" y="6476"/>
                  <a:pt x="20349" y="6590"/>
                </a:cubicBezTo>
                <a:cubicBezTo>
                  <a:pt x="20992" y="7177"/>
                  <a:pt x="21055" y="10267"/>
                  <a:pt x="20446" y="11220"/>
                </a:cubicBezTo>
                <a:cubicBezTo>
                  <a:pt x="20206" y="11595"/>
                  <a:pt x="20057" y="11574"/>
                  <a:pt x="19749" y="11115"/>
                </a:cubicBezTo>
                <a:cubicBezTo>
                  <a:pt x="19539" y="10805"/>
                  <a:pt x="19475" y="10490"/>
                  <a:pt x="19427" y="9481"/>
                </a:cubicBezTo>
                <a:cubicBezTo>
                  <a:pt x="19358" y="8071"/>
                  <a:pt x="19505" y="7061"/>
                  <a:pt x="19846" y="6632"/>
                </a:cubicBezTo>
                <a:cubicBezTo>
                  <a:pt x="19950" y="6501"/>
                  <a:pt x="20011" y="6438"/>
                  <a:pt x="20079" y="6433"/>
                </a:cubicBezTo>
                <a:close/>
                <a:moveTo>
                  <a:pt x="15145" y="8465"/>
                </a:moveTo>
                <a:cubicBezTo>
                  <a:pt x="13502" y="8465"/>
                  <a:pt x="13428" y="8474"/>
                  <a:pt x="13428" y="8779"/>
                </a:cubicBezTo>
                <a:cubicBezTo>
                  <a:pt x="13428" y="9085"/>
                  <a:pt x="13502" y="9104"/>
                  <a:pt x="15145" y="9104"/>
                </a:cubicBezTo>
                <a:cubicBezTo>
                  <a:pt x="16790" y="9104"/>
                  <a:pt x="16862" y="9085"/>
                  <a:pt x="16862" y="8779"/>
                </a:cubicBezTo>
                <a:cubicBezTo>
                  <a:pt x="16862" y="8474"/>
                  <a:pt x="16790" y="8465"/>
                  <a:pt x="15145" y="8465"/>
                </a:cubicBezTo>
                <a:close/>
                <a:moveTo>
                  <a:pt x="10609" y="9754"/>
                </a:moveTo>
                <a:cubicBezTo>
                  <a:pt x="10544" y="9759"/>
                  <a:pt x="10460" y="9788"/>
                  <a:pt x="10377" y="9817"/>
                </a:cubicBezTo>
                <a:cubicBezTo>
                  <a:pt x="10127" y="9904"/>
                  <a:pt x="10104" y="9960"/>
                  <a:pt x="10219" y="10152"/>
                </a:cubicBezTo>
                <a:cubicBezTo>
                  <a:pt x="10368" y="10403"/>
                  <a:pt x="10347" y="10617"/>
                  <a:pt x="9994" y="12383"/>
                </a:cubicBezTo>
                <a:cubicBezTo>
                  <a:pt x="9872" y="12997"/>
                  <a:pt x="9789" y="13522"/>
                  <a:pt x="9814" y="13556"/>
                </a:cubicBezTo>
                <a:cubicBezTo>
                  <a:pt x="9941" y="13734"/>
                  <a:pt x="10212" y="13377"/>
                  <a:pt x="10212" y="13033"/>
                </a:cubicBezTo>
                <a:cubicBezTo>
                  <a:pt x="10212" y="12457"/>
                  <a:pt x="10423" y="12370"/>
                  <a:pt x="10564" y="12886"/>
                </a:cubicBezTo>
                <a:cubicBezTo>
                  <a:pt x="10631" y="13130"/>
                  <a:pt x="10737" y="13422"/>
                  <a:pt x="10804" y="13535"/>
                </a:cubicBezTo>
                <a:cubicBezTo>
                  <a:pt x="10962" y="13800"/>
                  <a:pt x="11009" y="13791"/>
                  <a:pt x="11262" y="13472"/>
                </a:cubicBezTo>
                <a:cubicBezTo>
                  <a:pt x="11503" y="13167"/>
                  <a:pt x="11558" y="12811"/>
                  <a:pt x="11322" y="13085"/>
                </a:cubicBezTo>
                <a:cubicBezTo>
                  <a:pt x="11151" y="13283"/>
                  <a:pt x="11044" y="13171"/>
                  <a:pt x="10797" y="12509"/>
                </a:cubicBezTo>
                <a:cubicBezTo>
                  <a:pt x="10678" y="12188"/>
                  <a:pt x="10710" y="12106"/>
                  <a:pt x="11142" y="11671"/>
                </a:cubicBezTo>
                <a:lnTo>
                  <a:pt x="11621" y="11178"/>
                </a:lnTo>
                <a:lnTo>
                  <a:pt x="11262" y="11178"/>
                </a:lnTo>
                <a:cubicBezTo>
                  <a:pt x="11031" y="11178"/>
                  <a:pt x="10902" y="11257"/>
                  <a:pt x="10902" y="11398"/>
                </a:cubicBezTo>
                <a:cubicBezTo>
                  <a:pt x="10902" y="11687"/>
                  <a:pt x="10597" y="12040"/>
                  <a:pt x="10512" y="11849"/>
                </a:cubicBezTo>
                <a:cubicBezTo>
                  <a:pt x="10476" y="11768"/>
                  <a:pt x="10522" y="11287"/>
                  <a:pt x="10617" y="10780"/>
                </a:cubicBezTo>
                <a:cubicBezTo>
                  <a:pt x="10712" y="10272"/>
                  <a:pt x="10767" y="9817"/>
                  <a:pt x="10737" y="9775"/>
                </a:cubicBezTo>
                <a:cubicBezTo>
                  <a:pt x="10722" y="9754"/>
                  <a:pt x="10673" y="9749"/>
                  <a:pt x="10609" y="9754"/>
                </a:cubicBezTo>
                <a:close/>
                <a:moveTo>
                  <a:pt x="15145" y="10057"/>
                </a:moveTo>
                <a:cubicBezTo>
                  <a:pt x="13693" y="10057"/>
                  <a:pt x="13428" y="10096"/>
                  <a:pt x="13428" y="10298"/>
                </a:cubicBezTo>
                <a:cubicBezTo>
                  <a:pt x="13428" y="10501"/>
                  <a:pt x="13693" y="10539"/>
                  <a:pt x="15145" y="10539"/>
                </a:cubicBezTo>
                <a:cubicBezTo>
                  <a:pt x="16599" y="10539"/>
                  <a:pt x="16862" y="10501"/>
                  <a:pt x="16862" y="10298"/>
                </a:cubicBezTo>
                <a:cubicBezTo>
                  <a:pt x="16862" y="10096"/>
                  <a:pt x="16599" y="10057"/>
                  <a:pt x="15145" y="10057"/>
                </a:cubicBezTo>
                <a:close/>
                <a:moveTo>
                  <a:pt x="5908" y="17411"/>
                </a:moveTo>
                <a:cubicBezTo>
                  <a:pt x="5878" y="17411"/>
                  <a:pt x="5688" y="17565"/>
                  <a:pt x="5481" y="17747"/>
                </a:cubicBezTo>
                <a:cubicBezTo>
                  <a:pt x="5224" y="17972"/>
                  <a:pt x="5181" y="18052"/>
                  <a:pt x="5338" y="18019"/>
                </a:cubicBezTo>
                <a:cubicBezTo>
                  <a:pt x="5550" y="17974"/>
                  <a:pt x="5570" y="18073"/>
                  <a:pt x="5601" y="19328"/>
                </a:cubicBezTo>
                <a:cubicBezTo>
                  <a:pt x="5632" y="20558"/>
                  <a:pt x="5607" y="20720"/>
                  <a:pt x="5383" y="20973"/>
                </a:cubicBezTo>
                <a:cubicBezTo>
                  <a:pt x="5141" y="21247"/>
                  <a:pt x="5148" y="21250"/>
                  <a:pt x="5751" y="21245"/>
                </a:cubicBezTo>
                <a:cubicBezTo>
                  <a:pt x="6225" y="21241"/>
                  <a:pt x="6326" y="21203"/>
                  <a:pt x="6171" y="21078"/>
                </a:cubicBezTo>
                <a:cubicBezTo>
                  <a:pt x="5999" y="20938"/>
                  <a:pt x="5968" y="20659"/>
                  <a:pt x="5968" y="19161"/>
                </a:cubicBezTo>
                <a:cubicBezTo>
                  <a:pt x="5968" y="18199"/>
                  <a:pt x="5938" y="17411"/>
                  <a:pt x="5908" y="17411"/>
                </a:cubicBezTo>
                <a:close/>
                <a:moveTo>
                  <a:pt x="735" y="17432"/>
                </a:moveTo>
                <a:cubicBezTo>
                  <a:pt x="681" y="17439"/>
                  <a:pt x="613" y="17469"/>
                  <a:pt x="525" y="17516"/>
                </a:cubicBezTo>
                <a:cubicBezTo>
                  <a:pt x="385" y="17591"/>
                  <a:pt x="368" y="17667"/>
                  <a:pt x="465" y="17830"/>
                </a:cubicBezTo>
                <a:cubicBezTo>
                  <a:pt x="558" y="17986"/>
                  <a:pt x="562" y="18182"/>
                  <a:pt x="472" y="18564"/>
                </a:cubicBezTo>
                <a:cubicBezTo>
                  <a:pt x="306" y="19264"/>
                  <a:pt x="0" y="20898"/>
                  <a:pt x="0" y="21088"/>
                </a:cubicBezTo>
                <a:cubicBezTo>
                  <a:pt x="0" y="21398"/>
                  <a:pt x="239" y="21233"/>
                  <a:pt x="345" y="20847"/>
                </a:cubicBezTo>
                <a:cubicBezTo>
                  <a:pt x="489" y="20319"/>
                  <a:pt x="645" y="20347"/>
                  <a:pt x="862" y="20931"/>
                </a:cubicBezTo>
                <a:cubicBezTo>
                  <a:pt x="1051" y="21440"/>
                  <a:pt x="1245" y="21527"/>
                  <a:pt x="1470" y="21214"/>
                </a:cubicBezTo>
                <a:cubicBezTo>
                  <a:pt x="1666" y="20941"/>
                  <a:pt x="1640" y="20690"/>
                  <a:pt x="1440" y="20921"/>
                </a:cubicBezTo>
                <a:cubicBezTo>
                  <a:pt x="1302" y="21080"/>
                  <a:pt x="1244" y="21007"/>
                  <a:pt x="1095" y="20512"/>
                </a:cubicBezTo>
                <a:cubicBezTo>
                  <a:pt x="923" y="19939"/>
                  <a:pt x="923" y="19902"/>
                  <a:pt x="1162" y="19548"/>
                </a:cubicBezTo>
                <a:cubicBezTo>
                  <a:pt x="1299" y="19344"/>
                  <a:pt x="1518" y="19121"/>
                  <a:pt x="1649" y="19056"/>
                </a:cubicBezTo>
                <a:cubicBezTo>
                  <a:pt x="1837" y="18963"/>
                  <a:pt x="1783" y="18922"/>
                  <a:pt x="1380" y="18857"/>
                </a:cubicBezTo>
                <a:lnTo>
                  <a:pt x="862" y="18773"/>
                </a:lnTo>
                <a:lnTo>
                  <a:pt x="900" y="18092"/>
                </a:lnTo>
                <a:cubicBezTo>
                  <a:pt x="927" y="17585"/>
                  <a:pt x="898" y="17410"/>
                  <a:pt x="735" y="17432"/>
                </a:cubicBezTo>
                <a:close/>
                <a:moveTo>
                  <a:pt x="3329" y="19171"/>
                </a:moveTo>
                <a:cubicBezTo>
                  <a:pt x="2640" y="19171"/>
                  <a:pt x="2182" y="19232"/>
                  <a:pt x="2182" y="19328"/>
                </a:cubicBezTo>
                <a:cubicBezTo>
                  <a:pt x="2182" y="19424"/>
                  <a:pt x="2640" y="19485"/>
                  <a:pt x="3329" y="19485"/>
                </a:cubicBezTo>
                <a:cubicBezTo>
                  <a:pt x="4017" y="19485"/>
                  <a:pt x="4476" y="19424"/>
                  <a:pt x="4476" y="19328"/>
                </a:cubicBezTo>
                <a:cubicBezTo>
                  <a:pt x="4476" y="19232"/>
                  <a:pt x="4017" y="19171"/>
                  <a:pt x="3329" y="19171"/>
                </a:cubicBezTo>
                <a:close/>
                <a:moveTo>
                  <a:pt x="3329" y="20292"/>
                </a:moveTo>
                <a:cubicBezTo>
                  <a:pt x="2640" y="20292"/>
                  <a:pt x="2182" y="20354"/>
                  <a:pt x="2182" y="20449"/>
                </a:cubicBezTo>
                <a:cubicBezTo>
                  <a:pt x="2182" y="20545"/>
                  <a:pt x="2640" y="20606"/>
                  <a:pt x="3329" y="20606"/>
                </a:cubicBezTo>
                <a:cubicBezTo>
                  <a:pt x="4017" y="20606"/>
                  <a:pt x="4476" y="20545"/>
                  <a:pt x="4476" y="20449"/>
                </a:cubicBezTo>
                <a:cubicBezTo>
                  <a:pt x="4476" y="20354"/>
                  <a:pt x="4017" y="20292"/>
                  <a:pt x="3329" y="20292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13" name="Google Shape;234;p12"/>
          <p:cNvSpPr txBox="1"/>
          <p:nvPr/>
        </p:nvSpPr>
        <p:spPr>
          <a:xfrm>
            <a:off x="6506212" y="1423352"/>
            <a:ext cx="4651252" cy="2911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Закон Ома</a:t>
            </a:r>
          </a:p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endParaRPr/>
          </a:p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«Сила тока на участке цепи прямо пропорциональна напряжению и обратно пропорциональна сопротивлению»</a:t>
            </a:r>
          </a:p>
        </p:txBody>
      </p:sp>
      <p:pic>
        <p:nvPicPr>
          <p:cNvPr id="214" name="e12be01aec4b6c2c4c4250eedca72f88.gif" descr="e12be01aec4b6c2c4c4250eedca72f88.gif"/>
          <p:cNvPicPr>
            <a:picLocks noChangeAspect="1"/>
          </p:cNvPicPr>
          <p:nvPr/>
        </p:nvPicPr>
        <p:blipFill>
          <a:blip r:embed="rId11"/>
          <a:srcRect l="2765" r="2764"/>
          <a:stretch>
            <a:fillRect/>
          </a:stretch>
        </p:blipFill>
        <p:spPr>
          <a:xfrm>
            <a:off x="7960696" y="3411134"/>
            <a:ext cx="1742291" cy="1785594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5" name="Уравнение"/>
              <p:cNvSpPr txBox="1"/>
              <p:nvPr/>
            </p:nvSpPr>
            <p:spPr>
              <a:xfrm>
                <a:off x="2470372" y="4817172"/>
                <a:ext cx="1506246" cy="338554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>
                  <a:defRPr sz="18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2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sz="22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sz="2200" dirty="0"/>
              </a:p>
            </p:txBody>
          </p:sp>
        </mc:Choice>
        <mc:Fallback xmlns="">
          <p:sp>
            <p:nvSpPr>
              <p:cNvPr id="215" name="Уравнение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0372" y="4817172"/>
                <a:ext cx="1506246" cy="338554"/>
              </a:xfrm>
              <a:prstGeom prst="rect">
                <a:avLst/>
              </a:prstGeom>
              <a:blipFill>
                <a:blip r:embed="rId12"/>
                <a:stretch>
                  <a:fillRect l="-3644" r="-2834" b="-8929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A084FF6-FED3-4B07-8E1F-98EC4EAF4D8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7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28;p12"/>
          <p:cNvSpPr txBox="1"/>
          <p:nvPr/>
        </p:nvSpPr>
        <p:spPr>
          <a:xfrm>
            <a:off x="1098554" y="591819"/>
            <a:ext cx="10019656" cy="679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Схемотехника</a:t>
            </a:r>
          </a:p>
        </p:txBody>
      </p:sp>
      <p:sp>
        <p:nvSpPr>
          <p:cNvPr id="218" name="Google Shape;229;p12"/>
          <p:cNvSpPr/>
          <p:nvPr/>
        </p:nvSpPr>
        <p:spPr>
          <a:xfrm>
            <a:off x="1052830" y="1463038"/>
            <a:ext cx="10111107" cy="4842512"/>
          </a:xfrm>
          <a:prstGeom prst="roundRect">
            <a:avLst>
              <a:gd name="adj" fmla="val 3848"/>
            </a:avLst>
          </a:prstGeom>
          <a:solidFill>
            <a:srgbClr val="0CA8E6">
              <a:alpha val="13725"/>
            </a:srgbClr>
          </a:solidFill>
          <a:ln w="38100">
            <a:solidFill>
              <a:srgbClr val="FFFFFF"/>
            </a:solidFill>
            <a:miter/>
          </a:ln>
        </p:spPr>
        <p:txBody>
          <a:bodyPr lIns="0" tIns="0" rIns="0" bIns="0" anchor="ctr"/>
          <a:lstStyle/>
          <a:p>
            <a:pPr algn="ctr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19" name="Google Shape;230;p12"/>
          <p:cNvSpPr/>
          <p:nvPr/>
        </p:nvSpPr>
        <p:spPr>
          <a:xfrm>
            <a:off x="1052535" y="1463675"/>
            <a:ext cx="10111108" cy="688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85" extrusionOk="0">
                <a:moveTo>
                  <a:pt x="0" y="5945"/>
                </a:moveTo>
                <a:cubicBezTo>
                  <a:pt x="0" y="2655"/>
                  <a:pt x="182" y="0"/>
                  <a:pt x="407" y="0"/>
                </a:cubicBezTo>
                <a:lnTo>
                  <a:pt x="21193" y="0"/>
                </a:lnTo>
                <a:cubicBezTo>
                  <a:pt x="21418" y="0"/>
                  <a:pt x="21600" y="2655"/>
                  <a:pt x="21600" y="5945"/>
                </a:cubicBezTo>
                <a:lnTo>
                  <a:pt x="21600" y="15457"/>
                </a:lnTo>
                <a:cubicBezTo>
                  <a:pt x="21600" y="18746"/>
                  <a:pt x="21596" y="21362"/>
                  <a:pt x="21567" y="21422"/>
                </a:cubicBezTo>
                <a:lnTo>
                  <a:pt x="14" y="21481"/>
                </a:lnTo>
                <a:cubicBezTo>
                  <a:pt x="5" y="21600"/>
                  <a:pt x="0" y="18746"/>
                  <a:pt x="0" y="15457"/>
                </a:cubicBezTo>
                <a:lnTo>
                  <a:pt x="0" y="5945"/>
                </a:lnTo>
                <a:close/>
              </a:path>
            </a:pathLst>
          </a:custGeom>
          <a:solidFill>
            <a:srgbClr val="0CA8E6">
              <a:alpha val="14901"/>
            </a:srgbClr>
          </a:solidFill>
          <a:ln w="38100">
            <a:solidFill>
              <a:srgbClr val="FFFFFF"/>
            </a:solidFill>
            <a:miter/>
          </a:ln>
        </p:spPr>
        <p:txBody>
          <a:bodyPr lIns="0" tIns="0" rIns="0" bIns="0" anchor="ctr"/>
          <a:lstStyle/>
          <a:p>
            <a:pPr algn="ctr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0" name="Google Shape;231;p12"/>
          <p:cNvSpPr/>
          <p:nvPr/>
        </p:nvSpPr>
        <p:spPr>
          <a:xfrm>
            <a:off x="1429385" y="1705610"/>
            <a:ext cx="208281" cy="203835"/>
          </a:xfrm>
          <a:prstGeom prst="ellipse">
            <a:avLst/>
          </a:prstGeom>
          <a:solidFill>
            <a:srgbClr val="00B7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1" name="Google Shape;232;p12"/>
          <p:cNvSpPr/>
          <p:nvPr/>
        </p:nvSpPr>
        <p:spPr>
          <a:xfrm>
            <a:off x="1819275" y="1705610"/>
            <a:ext cx="208280" cy="203835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2" name="Google Shape;233;p12"/>
          <p:cNvSpPr/>
          <p:nvPr/>
        </p:nvSpPr>
        <p:spPr>
          <a:xfrm>
            <a:off x="2209163" y="1705610"/>
            <a:ext cx="208281" cy="203835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3" name="Google Shape;234;p12"/>
          <p:cNvSpPr txBox="1"/>
          <p:nvPr/>
        </p:nvSpPr>
        <p:spPr>
          <a:xfrm>
            <a:off x="1771653" y="2709545"/>
            <a:ext cx="8560428" cy="2911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endParaRPr/>
          </a:p>
          <a:p>
            <a:pPr algn="ctr">
              <a:lnSpc>
                <a:spcPct val="90000"/>
              </a:lnSpc>
              <a:defRPr sz="2000">
                <a:solidFill>
                  <a:srgbClr val="0B1A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«Схемотехника - это наука, которая изучает проектирование и анализ электрических цепей с использованием электрических схем»</a:t>
            </a:r>
          </a:p>
        </p:txBody>
      </p:sp>
      <p:pic>
        <p:nvPicPr>
          <p:cNvPr id="224" name="Google Shape;235;p12" descr="Google Shape;235;p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886" y="731519"/>
            <a:ext cx="419102" cy="400052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Определение"/>
          <p:cNvSpPr txBox="1"/>
          <p:nvPr/>
        </p:nvSpPr>
        <p:spPr>
          <a:xfrm>
            <a:off x="2599053" y="1655559"/>
            <a:ext cx="4984232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lvl1pPr>
          </a:lstStyle>
          <a:p>
            <a:r>
              <a:t>Определение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1CEF3CB-70EA-4229-ABF7-9C69069E3D5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8</a:t>
            </a:fld>
            <a:endParaRPr lang="ru-RU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172;p7"/>
          <p:cNvSpPr txBox="1"/>
          <p:nvPr/>
        </p:nvSpPr>
        <p:spPr>
          <a:xfrm>
            <a:off x="1098554" y="580390"/>
            <a:ext cx="10019656" cy="67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>
            <a:lvl1pPr>
              <a:lnSpc>
                <a:spcPct val="90000"/>
              </a:lnSpc>
              <a:defRPr sz="3500">
                <a:solidFill>
                  <a:srgbClr val="0B1A43"/>
                </a:solidFill>
              </a:defRPr>
            </a:lvl1pPr>
          </a:lstStyle>
          <a:p>
            <a:r>
              <a:t>Резистор</a:t>
            </a:r>
          </a:p>
        </p:txBody>
      </p:sp>
      <p:sp>
        <p:nvSpPr>
          <p:cNvPr id="229" name="Google Shape;173;p7"/>
          <p:cNvSpPr/>
          <p:nvPr/>
        </p:nvSpPr>
        <p:spPr>
          <a:xfrm flipV="1">
            <a:off x="1034415" y="1259839"/>
            <a:ext cx="10122536" cy="9526"/>
          </a:xfrm>
          <a:prstGeom prst="line">
            <a:avLst/>
          </a:prstGeom>
          <a:ln w="28575">
            <a:solidFill>
              <a:srgbClr val="00B7FF"/>
            </a:solidFill>
            <a:miter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30" name="Google Shape;174;p7" descr="Google Shape;174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175" y="4214495"/>
            <a:ext cx="3552825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Google Shape;175;p7" descr="Google Shape;175;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4" y="5133975"/>
            <a:ext cx="2419351" cy="1571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Google Shape;176;p7" descr="Google Shape;176;p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920" y="4498340"/>
            <a:ext cx="2867026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Google Shape;177;p7" descr="Google Shape;177;p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140" y="4793615"/>
            <a:ext cx="2419351" cy="1581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Google Shape;178;p7" descr="Google Shape;178;p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25" y="4498340"/>
            <a:ext cx="571500" cy="221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Google Shape;179;p7" descr="Google Shape;179;p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220" y="4498340"/>
            <a:ext cx="2228851" cy="18764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Google Shape;180;p7" descr="Google Shape;180;p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9245" y="6287134"/>
            <a:ext cx="180976" cy="19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Google Shape;181;p7" descr="Google Shape;181;p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4834" y="4387850"/>
            <a:ext cx="171451" cy="171450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Google Shape;133;p15"/>
          <p:cNvSpPr txBox="1"/>
          <p:nvPr/>
        </p:nvSpPr>
        <p:spPr>
          <a:xfrm>
            <a:off x="7079994" y="1884700"/>
            <a:ext cx="4651252" cy="212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lvl="1" indent="228600">
              <a:spcBef>
                <a:spcPts val="1000"/>
              </a:spcBef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Основные характеристики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Сопротивление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Мощность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Точность</a:t>
            </a:r>
          </a:p>
          <a:p>
            <a:pPr marL="381000" indent="-381000">
              <a:spcBef>
                <a:spcPts val="1000"/>
              </a:spcBef>
              <a:buSzPct val="123000"/>
              <a:buChar char="•"/>
              <a:defRPr sz="2000">
                <a:solidFill>
                  <a:srgbClr val="0A1943"/>
                </a:solidFill>
                <a:latin typeface="Inter Regular"/>
                <a:ea typeface="Inter Regular"/>
                <a:cs typeface="Inter Regular"/>
                <a:sym typeface="Inter Regular"/>
              </a:defRPr>
            </a:pPr>
            <a:r>
              <a:t>ТКС</a:t>
            </a:r>
          </a:p>
        </p:txBody>
      </p:sp>
      <p:pic>
        <p:nvPicPr>
          <p:cNvPr id="239" name="Изображение" descr="Изображение"/>
          <p:cNvPicPr>
            <a:picLocks noChangeAspect="1"/>
          </p:cNvPicPr>
          <p:nvPr/>
        </p:nvPicPr>
        <p:blipFill>
          <a:blip r:embed="rId10"/>
          <a:srcRect l="8526" t="5028" r="8526" b="5028"/>
          <a:stretch>
            <a:fillRect/>
          </a:stretch>
        </p:blipFill>
        <p:spPr>
          <a:xfrm>
            <a:off x="777869" y="1276945"/>
            <a:ext cx="4463970" cy="320439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A5C6A03-E043-4D61-A956-520A5F3108B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>
            <a:normAutofit fontScale="92500" lnSpcReduction="10000"/>
          </a:bodyPr>
          <a:lstStyle/>
          <a:p>
            <a:fld id="{86CB4B4D-7CA3-9044-876B-883B54F8677D}" type="slidenum">
              <a:rPr lang="ru-RU" smtClean="0"/>
              <a:t>9</a:t>
            </a:fld>
            <a:endParaRPr lang="ru-RU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380</Words>
  <Application>Microsoft Office PowerPoint</Application>
  <PresentationFormat>Широкоэкранный</PresentationFormat>
  <Paragraphs>163</Paragraphs>
  <Slides>30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7" baseType="lpstr">
      <vt:lpstr>Arial</vt:lpstr>
      <vt:lpstr>Calibri</vt:lpstr>
      <vt:lpstr>Cambria Math</vt:lpstr>
      <vt:lpstr>Inter Bold</vt:lpstr>
      <vt:lpstr>Inter Regular</vt:lpstr>
      <vt:lpstr>Times Roman</vt:lpstr>
      <vt:lpstr>Office Theme</vt:lpstr>
      <vt:lpstr>Занятие №1</vt:lpstr>
      <vt:lpstr>На этом занятии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Занятие №1</dc:title>
  <cp:lastModifiedBy>Константин Константин</cp:lastModifiedBy>
  <cp:revision>12</cp:revision>
  <dcterms:modified xsi:type="dcterms:W3CDTF">2025-03-03T14:23:36Z</dcterms:modified>
</cp:coreProperties>
</file>